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heme/themeOverride6.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Lst>
  <p:notesMasterIdLst>
    <p:notesMasterId r:id="rId46"/>
  </p:notesMasterIdLst>
  <p:sldIdLst>
    <p:sldId id="260" r:id="rId6"/>
    <p:sldId id="434" r:id="rId7"/>
    <p:sldId id="427" r:id="rId8"/>
    <p:sldId id="263" r:id="rId9"/>
    <p:sldId id="365" r:id="rId10"/>
    <p:sldId id="366" r:id="rId11"/>
    <p:sldId id="435" r:id="rId12"/>
    <p:sldId id="428" r:id="rId13"/>
    <p:sldId id="386" r:id="rId14"/>
    <p:sldId id="426" r:id="rId15"/>
    <p:sldId id="387" r:id="rId16"/>
    <p:sldId id="388" r:id="rId17"/>
    <p:sldId id="423" r:id="rId18"/>
    <p:sldId id="422" r:id="rId19"/>
    <p:sldId id="429" r:id="rId20"/>
    <p:sldId id="375" r:id="rId21"/>
    <p:sldId id="376" r:id="rId22"/>
    <p:sldId id="369" r:id="rId23"/>
    <p:sldId id="430" r:id="rId24"/>
    <p:sldId id="431" r:id="rId25"/>
    <p:sldId id="370" r:id="rId26"/>
    <p:sldId id="371" r:id="rId27"/>
    <p:sldId id="380" r:id="rId28"/>
    <p:sldId id="378" r:id="rId29"/>
    <p:sldId id="379" r:id="rId30"/>
    <p:sldId id="381" r:id="rId31"/>
    <p:sldId id="382" r:id="rId32"/>
    <p:sldId id="377" r:id="rId33"/>
    <p:sldId id="383" r:id="rId34"/>
    <p:sldId id="384" r:id="rId35"/>
    <p:sldId id="432" r:id="rId36"/>
    <p:sldId id="385" r:id="rId37"/>
    <p:sldId id="424" r:id="rId38"/>
    <p:sldId id="390" r:id="rId39"/>
    <p:sldId id="392" r:id="rId40"/>
    <p:sldId id="391" r:id="rId41"/>
    <p:sldId id="393" r:id="rId42"/>
    <p:sldId id="394" r:id="rId43"/>
    <p:sldId id="363" r:id="rId44"/>
    <p:sldId id="364"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5" autoAdjust="0"/>
    <p:restoredTop sz="60799" autoAdjust="0"/>
  </p:normalViewPr>
  <p:slideViewPr>
    <p:cSldViewPr>
      <p:cViewPr>
        <p:scale>
          <a:sx n="50" d="100"/>
          <a:sy n="50" d="100"/>
        </p:scale>
        <p:origin x="-1949"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836A080-D5F7-4145-B462-425F0842CBD2}" type="datetimeFigureOut">
              <a:rPr lang="en-US"/>
              <a:pPr>
                <a:defRPr/>
              </a:pPr>
              <a:t>2/25/2014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AFB49C71-4717-48F2-B8AC-E38C6AA4B444}" type="slidenum">
              <a:rPr lang="en-US"/>
              <a:pPr>
                <a:defRPr/>
              </a:pPr>
              <a:t>‹#›</a:t>
            </a:fld>
            <a:endParaRPr lang="en-US"/>
          </a:p>
        </p:txBody>
      </p:sp>
    </p:spTree>
    <p:extLst>
      <p:ext uri="{BB962C8B-B14F-4D97-AF65-F5344CB8AC3E}">
        <p14:creationId xmlns:p14="http://schemas.microsoft.com/office/powerpoint/2010/main" val="22328189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genetic engineering experiments today begin</a:t>
            </a:r>
            <a:r>
              <a:rPr lang="en-US" baseline="0" dirty="0" smtClean="0"/>
              <a:t> with some pre-existing biological sample that is already competent for translation and transcription.  Usually that sample is a cell like E. coli, yeast, or mammalian cells. Alternatively, that sample could be a reconstituted in vitro system made from transcription and translation proteins and RNAs that were isolated from some cell.  Regardless, there are core central dogma processes that must be present to have a biological system. When we speak of a chassis, we are referring to this sample that provides the central dogma processes.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some detail, I recommend visiting the CGSC</a:t>
            </a:r>
            <a:r>
              <a:rPr lang="en-US" baseline="0" dirty="0" smtClean="0"/>
              <a:t> where they will describe all these catalogued mutations in great detail.  You go to mutation query, * type in the gene, * and it takes you to a page describing the various mutations that have been seen for that gene in some strain. You can then * click on one of these mutations to see a description of what it is in more detail. For example, the galK16 genotype term refers to the presence of an insertion element at a specific location of the </a:t>
            </a:r>
            <a:r>
              <a:rPr lang="en-US" baseline="0" dirty="0" err="1" smtClean="0"/>
              <a:t>galK</a:t>
            </a:r>
            <a:r>
              <a:rPr lang="en-US" baseline="0" dirty="0" smtClean="0"/>
              <a:t> gene.  An insertion element is a mobile genetic sequence much like a transposon. Many other mutations are point mutations, large deletions, or insertions of phages and other mobile elements.</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10</a:t>
            </a:fld>
            <a:endParaRPr lang="en-US"/>
          </a:p>
        </p:txBody>
      </p:sp>
    </p:spTree>
    <p:extLst>
      <p:ext uri="{BB962C8B-B14F-4D97-AF65-F5344CB8AC3E}">
        <p14:creationId xmlns:p14="http://schemas.microsoft.com/office/powerpoint/2010/main" val="669424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certain mutations you’ll see in most popular</a:t>
            </a:r>
            <a:r>
              <a:rPr lang="en-US" baseline="0" dirty="0" smtClean="0"/>
              <a:t> strains.  For example, there is a set of genes that make MG1655 more amenable to efficient DNA uptake.  These include the endonuclease </a:t>
            </a:r>
            <a:r>
              <a:rPr lang="en-US" baseline="0" dirty="0" err="1" smtClean="0"/>
              <a:t>endA</a:t>
            </a:r>
            <a:r>
              <a:rPr lang="en-US" baseline="0" dirty="0" smtClean="0"/>
              <a:t>, the recombination gene </a:t>
            </a:r>
            <a:r>
              <a:rPr lang="en-US" baseline="0" dirty="0" err="1" smtClean="0"/>
              <a:t>recA</a:t>
            </a:r>
            <a:r>
              <a:rPr lang="en-US" baseline="0" dirty="0" smtClean="0"/>
              <a:t>, and the </a:t>
            </a:r>
            <a:r>
              <a:rPr lang="en-US" baseline="0" dirty="0" err="1" smtClean="0"/>
              <a:t>mcr</a:t>
            </a:r>
            <a:r>
              <a:rPr lang="en-US" baseline="0" dirty="0" smtClean="0"/>
              <a:t>, </a:t>
            </a:r>
            <a:r>
              <a:rPr lang="en-US" baseline="0" dirty="0" err="1" smtClean="0"/>
              <a:t>mrr</a:t>
            </a:r>
            <a:r>
              <a:rPr lang="en-US" baseline="0" dirty="0" smtClean="0"/>
              <a:t> and </a:t>
            </a:r>
            <a:r>
              <a:rPr lang="en-US" baseline="0" dirty="0" err="1" smtClean="0"/>
              <a:t>hsd</a:t>
            </a:r>
            <a:r>
              <a:rPr lang="en-US" baseline="0" dirty="0" smtClean="0"/>
              <a:t> genes involved in methylation and restriction.</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Others refer to mutations causing a metabolic</a:t>
            </a:r>
            <a:r>
              <a:rPr lang="en-US" baseline="0" dirty="0" smtClean="0"/>
              <a:t> defect. Usually the name is descriptive of the phenotype that results.  For example, galE15 and galK16 refer to mutations in </a:t>
            </a:r>
            <a:r>
              <a:rPr lang="en-US" baseline="0" dirty="0" err="1" smtClean="0"/>
              <a:t>galE</a:t>
            </a:r>
            <a:r>
              <a:rPr lang="en-US" baseline="0" dirty="0" smtClean="0"/>
              <a:t> and </a:t>
            </a:r>
            <a:r>
              <a:rPr lang="en-US" baseline="0" dirty="0" err="1" smtClean="0"/>
              <a:t>galK</a:t>
            </a:r>
            <a:r>
              <a:rPr lang="en-US" baseline="0" dirty="0" smtClean="0"/>
              <a:t> which make E. coli unable to use </a:t>
            </a:r>
            <a:r>
              <a:rPr lang="en-US" baseline="0" dirty="0" err="1" smtClean="0"/>
              <a:t>galactose</a:t>
            </a:r>
            <a:r>
              <a:rPr lang="en-US" baseline="0" dirty="0" smtClean="0"/>
              <a:t> as a carbon source. The </a:t>
            </a:r>
            <a:r>
              <a:rPr lang="en-US" baseline="0" dirty="0" err="1" smtClean="0"/>
              <a:t>araD</a:t>
            </a:r>
            <a:r>
              <a:rPr lang="en-US" baseline="0" dirty="0" smtClean="0"/>
              <a:t> mutation is a defect in arabinose utilization.  A common marker is the delta-</a:t>
            </a:r>
            <a:r>
              <a:rPr lang="en-US" baseline="0" dirty="0" err="1" smtClean="0"/>
              <a:t>ara</a:t>
            </a:r>
            <a:r>
              <a:rPr lang="en-US" baseline="0" dirty="0" smtClean="0"/>
              <a:t>-</a:t>
            </a:r>
            <a:r>
              <a:rPr lang="en-US" baseline="0" dirty="0" err="1" smtClean="0"/>
              <a:t>leu</a:t>
            </a:r>
            <a:r>
              <a:rPr lang="en-US" baseline="0" dirty="0" smtClean="0"/>
              <a:t> mutation which is a large deletion that takes out the region of the MG1655 genome starting in a cluster of arabinose catabolic genes and extending many kb to the </a:t>
            </a:r>
            <a:r>
              <a:rPr lang="en-US" baseline="0" dirty="0" err="1" smtClean="0"/>
              <a:t>leucine</a:t>
            </a:r>
            <a:r>
              <a:rPr lang="en-US" baseline="0" dirty="0" smtClean="0"/>
              <a:t> biosynthesis genes.  Thus, arabinose catabolism, </a:t>
            </a:r>
            <a:r>
              <a:rPr lang="en-US" baseline="0" dirty="0" err="1" smtClean="0"/>
              <a:t>leucine</a:t>
            </a:r>
            <a:r>
              <a:rPr lang="en-US" baseline="0" dirty="0" smtClean="0"/>
              <a:t> biosynthesis, and several other processes are absent in this strain.</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i="1" dirty="0" smtClean="0"/>
              <a:t>E. coli </a:t>
            </a:r>
            <a:r>
              <a:rPr lang="en-US" dirty="0" smtClean="0"/>
              <a:t>genotypes represent the best-known composition of a strain as inferred from the manipulations used to generate them and the resulting phenotypes relative to the original MG1655 isolate.  Very few have been verified by sequencing,</a:t>
            </a:r>
            <a:r>
              <a:rPr lang="en-US" baseline="0" dirty="0" smtClean="0"/>
              <a:t> but a few have.  For example, DH10B’s lineage is shown, and also its genome is available.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13</a:t>
            </a:fld>
            <a:endParaRPr lang="en-US"/>
          </a:p>
        </p:txBody>
      </p:sp>
    </p:spTree>
    <p:extLst>
      <p:ext uri="{BB962C8B-B14F-4D97-AF65-F5344CB8AC3E}">
        <p14:creationId xmlns:p14="http://schemas.microsoft.com/office/powerpoint/2010/main" val="170360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compare the genome</a:t>
            </a:r>
            <a:r>
              <a:rPr lang="en-US" baseline="0" dirty="0" smtClean="0"/>
              <a:t> sequence to the genotype, you find many mutations that aren’t accounted for.  Presumably, most of these mutations have no phenotypic consequence and potentially can be ignored from further consideration.  However, it is not uncommon to find that a particular strain has unlisted mutations that affect specific processes.</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14</a:t>
            </a:fld>
            <a:endParaRPr lang="en-US"/>
          </a:p>
        </p:txBody>
      </p:sp>
    </p:spTree>
    <p:extLst>
      <p:ext uri="{BB962C8B-B14F-4D97-AF65-F5344CB8AC3E}">
        <p14:creationId xmlns:p14="http://schemas.microsoft.com/office/powerpoint/2010/main" val="648596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Prokaryotes are extremely</a:t>
            </a:r>
            <a:r>
              <a:rPr lang="en-US" baseline="0" dirty="0" smtClean="0"/>
              <a:t> diverse in some ways, and extremely self-similar in other ways.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4F2428E-90DF-4063-A484-A91CBCCD216A}" type="slidenum">
              <a:rPr lang="en-US"/>
              <a:pPr/>
              <a:t>16</a:t>
            </a:fld>
            <a:endParaRPr lang="en-US"/>
          </a:p>
        </p:txBody>
      </p:sp>
      <p:sp>
        <p:nvSpPr>
          <p:cNvPr id="76803" name="Rectangle 2"/>
          <p:cNvSpPr>
            <a:spLocks noGrp="1" noRot="1" noChangeAspect="1" noChangeArrowheads="1" noTextEdit="1"/>
          </p:cNvSpPr>
          <p:nvPr>
            <p:ph type="sldImg"/>
          </p:nvPr>
        </p:nvSpPr>
        <p:spPr>
          <a:xfrm>
            <a:off x="1144588" y="687388"/>
            <a:ext cx="4568825" cy="3425825"/>
          </a:xfrm>
          <a:ln w="12700" cap="flat"/>
        </p:spPr>
      </p:sp>
      <p:sp>
        <p:nvSpPr>
          <p:cNvPr id="76804"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r>
              <a:rPr lang="en-US" dirty="0" smtClean="0"/>
              <a:t>For example, there are many phenotypes that are only observed in one specific strain.  For example, Vibrio</a:t>
            </a:r>
            <a:r>
              <a:rPr lang="en-US" baseline="0" dirty="0" smtClean="0"/>
              <a:t> </a:t>
            </a:r>
            <a:r>
              <a:rPr lang="en-US" baseline="0" dirty="0" err="1" smtClean="0"/>
              <a:t>fisherii</a:t>
            </a:r>
            <a:r>
              <a:rPr lang="en-US" baseline="0" dirty="0" smtClean="0"/>
              <a:t> forms light-generating organs within a specific species of squid.  Other bacteria interact with plants, such as agrobacterium. Some live in soil and will have elaborate developmental processes.  For example, </a:t>
            </a:r>
            <a:r>
              <a:rPr lang="en-US" baseline="0" dirty="0" err="1" smtClean="0"/>
              <a:t>myxococcus</a:t>
            </a:r>
            <a:r>
              <a:rPr lang="en-US" baseline="0" dirty="0" smtClean="0"/>
              <a:t> </a:t>
            </a:r>
            <a:r>
              <a:rPr lang="en-US" baseline="0" dirty="0" err="1" smtClean="0"/>
              <a:t>xanthus</a:t>
            </a:r>
            <a:r>
              <a:rPr lang="en-US" baseline="0" dirty="0" smtClean="0"/>
              <a:t> forms fruiting bodies that emit spores.  Many of these exotic phenotypes are exploited in biotech applications.  Some </a:t>
            </a:r>
            <a:r>
              <a:rPr lang="en-US" baseline="0" dirty="0" err="1" smtClean="0"/>
              <a:t>Acetobacter</a:t>
            </a:r>
            <a:r>
              <a:rPr lang="en-US" baseline="0" dirty="0" smtClean="0"/>
              <a:t> strains secrete a form of cellulose that is used to make microphone membranes.  Many of the natural product small molecules used as drugs, including erythromycin, come from specific strains of bacteria.  Also, bioremediation of chemical spills including oil happens due to the action of specific strains of </a:t>
            </a:r>
            <a:r>
              <a:rPr lang="en-US" baseline="0" dirty="0" err="1" smtClean="0"/>
              <a:t>abcteria</a:t>
            </a:r>
            <a:r>
              <a:rPr lang="en-US" baseline="0" dirty="0" smtClean="0"/>
              <a: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Yet most of the genes</a:t>
            </a:r>
            <a:r>
              <a:rPr lang="en-US" baseline="0" dirty="0" smtClean="0"/>
              <a:t> in any given prokaryote are the same as all the others. There are a core set of processes associated with cell </a:t>
            </a:r>
            <a:r>
              <a:rPr lang="en-US" baseline="0" dirty="0" err="1" smtClean="0"/>
              <a:t>growht</a:t>
            </a:r>
            <a:r>
              <a:rPr lang="en-US" baseline="0" dirty="0" smtClean="0"/>
              <a:t> and division, the central dogma, primary metabolism, and environmental sensing that are ubiquitous to all prokaryotes and largely invariant in their details.  Total, this requires about 3000 genes to encode and thus about 3 million </a:t>
            </a:r>
            <a:r>
              <a:rPr lang="en-US" baseline="0" dirty="0" err="1" smtClean="0"/>
              <a:t>basees</a:t>
            </a:r>
            <a:r>
              <a:rPr lang="en-US" baseline="0" dirty="0" smtClean="0"/>
              <a:t> of DNA.  The set of genes involved in these processes is base-per-base identical amongst many </a:t>
            </a:r>
            <a:r>
              <a:rPr lang="en-US" baseline="0" dirty="0" err="1" smtClean="0"/>
              <a:t>enterobacterial</a:t>
            </a:r>
            <a:r>
              <a:rPr lang="en-US" baseline="0" dirty="0" smtClean="0"/>
              <a:t> </a:t>
            </a:r>
            <a:r>
              <a:rPr lang="en-US" baseline="0" dirty="0" err="1" smtClean="0"/>
              <a:t>genuses</a:t>
            </a:r>
            <a:r>
              <a:rPr lang="en-US" baseline="0" dirty="0" smtClean="0"/>
              <a:t>, and clearly homologous to those genes in other prokaryotes.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have been extensive efforts to define the</a:t>
            </a:r>
            <a:r>
              <a:rPr lang="en-US" baseline="0" dirty="0" smtClean="0"/>
              <a:t> ‘minimal chassis’ needed to sustain life, which, to a first approximation is these 3000 genes.  One study by </a:t>
            </a:r>
            <a:r>
              <a:rPr lang="en-US" baseline="0" dirty="0" err="1" smtClean="0"/>
              <a:t>Blattner</a:t>
            </a:r>
            <a:r>
              <a:rPr lang="en-US" baseline="0" dirty="0" smtClean="0"/>
              <a:t> involved removing many chunks of the K12 genome to </a:t>
            </a:r>
            <a:r>
              <a:rPr lang="en-US" baseline="0" dirty="0" err="1" smtClean="0"/>
              <a:t>widdle</a:t>
            </a:r>
            <a:r>
              <a:rPr lang="en-US" baseline="0" dirty="0" smtClean="0"/>
              <a:t> it down to its minimum.  In this figure, * the inner rings indicate deletions present in other </a:t>
            </a:r>
            <a:r>
              <a:rPr lang="en-US" baseline="0" dirty="0" err="1" smtClean="0"/>
              <a:t>enterobacteria</a:t>
            </a:r>
            <a:r>
              <a:rPr lang="en-US" baseline="0" dirty="0" smtClean="0"/>
              <a:t>, and the * outer-more ring indicates those that were successfully removed from MG1655 in combination.  Other groups have focused on defining this minimal chassis in a more extreme sense.  * The Mycoplasma are pathogenic bacteria that are so dependent on host cells that much of metabolism is absent in their genome.  As such, their genomes are under a </a:t>
            </a:r>
            <a:r>
              <a:rPr lang="en-US" baseline="0" dirty="0" err="1" smtClean="0"/>
              <a:t>megabase</a:t>
            </a:r>
            <a:r>
              <a:rPr lang="en-US" baseline="0" dirty="0" smtClean="0"/>
              <a:t>, and the smallest is only 582kb.  The smallest free-living bacterium is </a:t>
            </a:r>
            <a:r>
              <a:rPr lang="en-US" baseline="0" dirty="0" err="1" smtClean="0"/>
              <a:t>Pelagibacter</a:t>
            </a:r>
            <a:r>
              <a:rPr lang="en-US" baseline="0" dirty="0" smtClean="0"/>
              <a:t> </a:t>
            </a:r>
            <a:r>
              <a:rPr lang="en-US" baseline="0" dirty="0" err="1" smtClean="0"/>
              <a:t>ubique</a:t>
            </a:r>
            <a:r>
              <a:rPr lang="en-US" baseline="0" dirty="0" smtClean="0"/>
              <a:t> with only 1.3 Mb.  Thus it is possible to have something smaller than 3Mb.  However, most bacteria have 3Mb of these ‘housekeeping’ functions. The additional DNA that one finds in a bacterium encodes processes that aid that strain’s survival in some particular environmental niche.  Sometimes these added genes are to survive in soil, others are for fighting with other organisms, others are for colonizing other organisms.  It is amongst these genes that a great deal of diversity is found.</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become a practicing genetic engineer,</a:t>
            </a:r>
            <a:r>
              <a:rPr lang="en-US" baseline="0" dirty="0" smtClean="0"/>
              <a:t> at some point you will be asked ‘is this stuff dangerous’? The short answer is, sometimes.  There are unquestionably dangerous biological things that can be built. However, it is important to understand the axis of risk and how these emerge.  Though pathogenicity represents only one category of concerns, it is the concern that most people have about genetic engineering and thus important to understand.</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common chassis for synthetic biology in its early years was E. coli, but S. </a:t>
            </a:r>
            <a:r>
              <a:rPr lang="en-US" dirty="0" err="1" smtClean="0"/>
              <a:t>cerevisiae</a:t>
            </a:r>
            <a:r>
              <a:rPr lang="en-US" dirty="0" smtClean="0"/>
              <a:t> is king as</a:t>
            </a:r>
            <a:r>
              <a:rPr lang="en-US" baseline="0" dirty="0" smtClean="0"/>
              <a:t> of 2014, and other organisms including human cells, cyanobacteria, a few plants are increasingly getting attention.  Additionally, in vitro systems are becoming very popular due to their utility in rapid prototyping by avoiding the need for time-costly transformation steps. </a:t>
            </a:r>
            <a:endParaRPr lang="en-US" dirty="0" smtClean="0"/>
          </a:p>
          <a:p>
            <a:r>
              <a:rPr lang="en-US" dirty="0" smtClean="0"/>
              <a:t>*</a:t>
            </a:r>
          </a:p>
          <a:p>
            <a:r>
              <a:rPr lang="en-US" dirty="0" smtClean="0"/>
              <a:t>The chassis provides transcription and translation, and it also sets the initial</a:t>
            </a:r>
            <a:r>
              <a:rPr lang="en-US" baseline="0" dirty="0" smtClean="0"/>
              <a:t> state of biochemical system including all its metabolites.  For the cell-based chassis, they also provide stable replication of the DNAs.</a:t>
            </a:r>
          </a:p>
          <a:p>
            <a:endParaRPr lang="en-US" dirty="0" smtClean="0"/>
          </a:p>
          <a:p>
            <a:r>
              <a:rPr lang="en-US" dirty="0" smtClean="0"/>
              <a:t>Beyond this basic definition</a:t>
            </a:r>
            <a:r>
              <a:rPr lang="en-US" baseline="0" dirty="0" smtClean="0"/>
              <a:t> of what the chassis provides, a general idea of synthetic biology that distinguishes it from more traditional genetic engineering approaches is to consolidate the list of organisms that go into the experiment.  For example, I say yeast is ‘king’ today because instead of identifying obscure organisms that already have a desired property and trying to grow them at scale, most synthetic biologists like to start with S. </a:t>
            </a:r>
            <a:r>
              <a:rPr lang="en-US" baseline="0" dirty="0" err="1" smtClean="0"/>
              <a:t>cerevisiae</a:t>
            </a:r>
            <a:r>
              <a:rPr lang="en-US" baseline="0" dirty="0" smtClean="0"/>
              <a:t> because of the enormous infrastructure and experience that is already in place for handling this particular species. Thus, when synthetic biology people speak of the chassis, they not only speak of the </a:t>
            </a:r>
            <a:r>
              <a:rPr lang="en-US" baseline="0" dirty="0" err="1" smtClean="0"/>
              <a:t>the</a:t>
            </a:r>
            <a:r>
              <a:rPr lang="en-US" baseline="0" dirty="0" smtClean="0"/>
              <a:t> chassis as the initial organism being modified, but they also speak of a specific short list of species and thus ‘the yeast chassis’ or the ‘e. coli chassis’.</a:t>
            </a:r>
          </a:p>
          <a:p>
            <a:r>
              <a:rPr lang="en-US" baseline="0" dirty="0" smtClean="0"/>
              <a:t>*</a:t>
            </a:r>
          </a:p>
          <a:p>
            <a:r>
              <a:rPr lang="en-US" baseline="0" dirty="0" smtClean="0"/>
              <a:t>The term ‘strain’ refers to a specific genetic composition and lineage. When you put a custom-designed plasmid DNA into a common lab strain of E. coli, the E. coli strain was the chassis, but what you have constructed is a unique and specific strain.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Every bacterium</a:t>
            </a:r>
            <a:r>
              <a:rPr lang="en-US" baseline="0" dirty="0" smtClean="0"/>
              <a:t> has some essential processes, and most encode 3Mb of this information.  Some bacteria will be dependent on another organism to supply primary metabolism, and the amount of environmental sensing is variable, but there are some things a cell just needs to have to be a cell.  When we deal with pathogenesis, there are always additional genes involved.  These core processes alone are not sufficient for this behavior. The added genes that are associated with commensal or pathogenic behavior are collectively referred to as virulence factors.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K12</a:t>
            </a:r>
            <a:r>
              <a:rPr lang="en-US" baseline="0" dirty="0" smtClean="0"/>
              <a:t> strains of E. coli, there is one important virulence factor called type I pili. It is a </a:t>
            </a:r>
            <a:r>
              <a:rPr lang="en-US" baseline="0" dirty="0" err="1" smtClean="0"/>
              <a:t>proteinaceous</a:t>
            </a:r>
            <a:r>
              <a:rPr lang="en-US" baseline="0" dirty="0" smtClean="0"/>
              <a:t> surface appendage that mediates attachment to the walls of the intestine.  It is thus necessary to retain a commensal bacterium within the gut, and also for pathogenic strains. The sequence of the gene cluster encoding type I pili is the </a:t>
            </a:r>
            <a:r>
              <a:rPr lang="en-US" baseline="0" dirty="0" err="1" smtClean="0"/>
              <a:t>fim</a:t>
            </a:r>
            <a:r>
              <a:rPr lang="en-US" baseline="0" dirty="0" smtClean="0"/>
              <a:t> cluster, and it is about 12 kb in length and all the genes are </a:t>
            </a:r>
            <a:r>
              <a:rPr lang="en-US" baseline="0" dirty="0" err="1" smtClean="0"/>
              <a:t>colocated</a:t>
            </a:r>
            <a:r>
              <a:rPr lang="en-US" baseline="0" dirty="0" smtClean="0"/>
              <a:t> at this specific site in the genome.  Thus it is fairly easy to fully remove this virulence factor.  However, it is present in most laboratory strains including DH10B and DH5alpha.</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appendage encoded by this cluster involves many</a:t>
            </a:r>
            <a:r>
              <a:rPr lang="en-US" baseline="0" dirty="0" smtClean="0"/>
              <a:t> genes.  A few of them regulate the process and control the expression level of the various functional components.  Ultimately, the pilus is a long polymer that extends from the surface with a mannose-binding </a:t>
            </a:r>
            <a:r>
              <a:rPr lang="en-US" baseline="0" dirty="0" err="1" smtClean="0"/>
              <a:t>adhesin</a:t>
            </a:r>
            <a:r>
              <a:rPr lang="en-US" baseline="0" dirty="0" smtClean="0"/>
              <a:t> on the tip. This tip binds to mannose residues on proteins lining the surface of gut epithelial cells.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Virulence factors operate</a:t>
            </a:r>
            <a:r>
              <a:rPr lang="en-US" baseline="0" dirty="0" smtClean="0"/>
              <a:t> by diverse mechanisms to address distinguishable concerns.  This book, bacterial disease mechanisms, is a great resource for learning more about the various mechanisms that exist.  There are 6 categories of things:  adhesion, iron transport, capsular polysaccharides, vacuole modifications, and toxins.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type I pili we saw before</a:t>
            </a:r>
            <a:r>
              <a:rPr lang="en-US" baseline="0" dirty="0" smtClean="0"/>
              <a:t> </a:t>
            </a:r>
            <a:r>
              <a:rPr lang="en-US" dirty="0" smtClean="0"/>
              <a:t>are an adhesion factor.  They enable the</a:t>
            </a:r>
            <a:r>
              <a:rPr lang="en-US" baseline="0" dirty="0" smtClean="0"/>
              <a:t> organism to adhere to surfaces within the host.  There are many other </a:t>
            </a:r>
            <a:r>
              <a:rPr lang="en-US" baseline="0" dirty="0" err="1" smtClean="0"/>
              <a:t>adhesins</a:t>
            </a:r>
            <a:r>
              <a:rPr lang="en-US" baseline="0" dirty="0" smtClean="0"/>
              <a:t>.  They are usually protein, but they have different functional roles.  Type IV pili, for example, retract allowing the bacteria to pull itself around a surface in a process called twitching motility.  We’ve seen sex pili in previous lectures during descriptions of conjugation.  Here, initial adhesion to a recipient cell results in a channel through which a DNA is transferred.  Some pili are highly associated with specific types of virulence.  For example, the O157:H7 strains often encode bundle-forming pili, and these factors are important to the clinical outcome of infection.  There are also many shorter </a:t>
            </a:r>
            <a:r>
              <a:rPr lang="en-US" baseline="0" dirty="0" err="1" smtClean="0"/>
              <a:t>adhesins</a:t>
            </a:r>
            <a:r>
              <a:rPr lang="en-US" baseline="0" dirty="0" smtClean="0"/>
              <a:t> including single-polypeptide surface appendages like </a:t>
            </a:r>
            <a:r>
              <a:rPr lang="en-US" baseline="0" dirty="0" err="1" smtClean="0"/>
              <a:t>invasin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High</a:t>
            </a:r>
            <a:r>
              <a:rPr lang="en-US" baseline="0" dirty="0" smtClean="0"/>
              <a:t> affinity iron transport is the mechanism by which bacteria obtain iron during an infection.  All organisms sequester free iron both to protect themselves from free radical formation and to avoid pathogens.  Iron is absolutely essential for any organism to grow, so pathogenic organisms have evolved exotic mechanisms for taking up iron from sequestered sources.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Capsular polysaccharides are present on almost all commensal and pathogenic</a:t>
            </a:r>
            <a:r>
              <a:rPr lang="en-US" baseline="0" dirty="0" smtClean="0"/>
              <a:t> isolates, but are not present in the modern E. coli lab strains.  In the MG1655 micrograph, you see the type 1 pili extending from the surface, but otherwise the outer surface of the cell is the lipopolysaccharide, which is the major lipid component of the outer membrane.  Natural isolates from animals and plants will have additional layers of material on their surface.  In the </a:t>
            </a:r>
            <a:r>
              <a:rPr lang="en-US" baseline="0" dirty="0" err="1" smtClean="0"/>
              <a:t>enterobacteria</a:t>
            </a:r>
            <a:r>
              <a:rPr lang="en-US" baseline="0" dirty="0" smtClean="0"/>
              <a:t>, these are put into two different bins:  the O-antigens and K-capsules.  Both are carbohydrate polymers that extend from the cell surface, but there is tremendous diversity to the particular sugars present and the amount of it.  </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difference is that O-antigens are anchored to the LPS while K-capsules are not.  There are various other surface modifications like the non-</a:t>
            </a:r>
            <a:r>
              <a:rPr lang="en-US" baseline="0" dirty="0" err="1" smtClean="0"/>
              <a:t>fimbrial</a:t>
            </a:r>
            <a:r>
              <a:rPr lang="en-US" baseline="0" dirty="0" smtClean="0"/>
              <a:t> </a:t>
            </a:r>
            <a:r>
              <a:rPr lang="en-US" baseline="0" dirty="0" err="1" smtClean="0"/>
              <a:t>adhesin</a:t>
            </a:r>
            <a:r>
              <a:rPr lang="en-US" baseline="0" dirty="0" smtClean="0"/>
              <a:t> that might be present on any particular natural isolate.  By masking the bacterial surface, capsular polysaccharides protect the cell from antibodies, macrophages and neutrophils, but also phage infection.  However, they also tend to interfere with transformation and thus the strains we use in the lab have lost this function.  MG1655 in particular would be an O16 strain if it had just one more gene, which has been mutated in all the common lab strains.  This O-antigen would protect the cell from phage infection but is not typically associated with pathogenesis.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capsular polysaccharides,</a:t>
            </a:r>
            <a:r>
              <a:rPr lang="en-US" baseline="0" dirty="0" smtClean="0"/>
              <a:t> like the type I pili, are encoded by large gene clusters at specific genome loci. If you compare two E. coli strains that make two different O antigens, you will typically find that the cluster is at the same position of the genome in both cases, but the specific sequence of the cluster is very different.  K-capsules are often quite large.  For example, K1 and K5 require 20kb worth of genes.  These clusters become quite large because they typically encode all the nucleotide sugars and sugar </a:t>
            </a:r>
            <a:r>
              <a:rPr lang="en-US" baseline="0" dirty="0" err="1" smtClean="0"/>
              <a:t>transferases</a:t>
            </a:r>
            <a:r>
              <a:rPr lang="en-US" baseline="0" dirty="0" smtClean="0"/>
              <a:t> needed to build up a fairly complex polymer pattern.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macrophages or</a:t>
            </a:r>
            <a:r>
              <a:rPr lang="en-US" baseline="0" dirty="0" smtClean="0"/>
              <a:t> neutrophils engulf a bacterium, the bacterium enters a phagocytic vacuole which is basically just a bleb of the eukaryotic membrane surrounding the bacterium.  Some bacteria also encode the ability to invade cells and become engulfed in one of these vacuoles. Without further intervention, these vacuoles will fuse with lysosomes and the bacterium will be destroyed. Some bacteria encode genes that either interfere with lysosome fusion, or pop the vacuole allowing the bacterium to freely move about the cytoplasm.  The most commonly-cited examples are Listeria, </a:t>
            </a:r>
            <a:r>
              <a:rPr lang="en-US" baseline="0" dirty="0" err="1" smtClean="0"/>
              <a:t>Shigella</a:t>
            </a:r>
            <a:r>
              <a:rPr lang="en-US" baseline="0" dirty="0" smtClean="0"/>
              <a:t>, and Salmonella, but it is a fairly common virulence mechanism for bacterial pathogens.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 coli remains</a:t>
            </a:r>
            <a:r>
              <a:rPr lang="en-US" baseline="0" dirty="0" smtClean="0"/>
              <a:t> a very common chassis for synthetic biology experiments and in industrial production.  It is also a workhorse for basic genetic manipulations even when the target organism is something different.  Thus it is important to know some things about this species.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we have toxins.  There are some ‘toxins’ present on all bacteria.  For example, all the </a:t>
            </a:r>
            <a:r>
              <a:rPr lang="en-US" dirty="0" err="1" smtClean="0"/>
              <a:t>enterobacteria</a:t>
            </a:r>
            <a:r>
              <a:rPr lang="en-US" baseline="0" dirty="0" smtClean="0"/>
              <a:t> have an outer membrane component called lipid A which is the lipid portion of the lipopolysaccharide molecule which is also called endotoxin. If you inject a significant amount of purified lipid A into a mammal, there is a strong response called sepsis that at high doses can lead to organ failure and death.  More generally, endotoxin is one of several </a:t>
            </a:r>
            <a:r>
              <a:rPr lang="en-US" sz="1200" dirty="0" smtClean="0">
                <a:solidFill>
                  <a:srgbClr val="1F497D">
                    <a:lumMod val="20000"/>
                    <a:lumOff val="80000"/>
                  </a:srgbClr>
                </a:solidFill>
                <a:latin typeface="Calibri" pitchFamily="34" charset="0"/>
              </a:rPr>
              <a:t>Pathogen-associated molecular patterns</a:t>
            </a:r>
            <a:r>
              <a:rPr lang="en-US" sz="1200" baseline="0" dirty="0" smtClean="0">
                <a:solidFill>
                  <a:srgbClr val="1F497D">
                    <a:lumMod val="20000"/>
                    <a:lumOff val="80000"/>
                  </a:srgbClr>
                </a:solidFill>
                <a:latin typeface="Calibri" pitchFamily="34" charset="0"/>
              </a:rPr>
              <a:t>, or PAMPS.</a:t>
            </a:r>
            <a:r>
              <a:rPr lang="en-US" sz="1200" dirty="0" smtClean="0">
                <a:solidFill>
                  <a:srgbClr val="1F497D">
                    <a:lumMod val="20000"/>
                    <a:lumOff val="80000"/>
                  </a:srgbClr>
                </a:solidFill>
                <a:latin typeface="Calibri" pitchFamily="34" charset="0"/>
              </a:rPr>
              <a:t> These</a:t>
            </a:r>
            <a:r>
              <a:rPr lang="en-US" sz="1200" baseline="0" dirty="0" smtClean="0">
                <a:solidFill>
                  <a:srgbClr val="1F497D">
                    <a:lumMod val="20000"/>
                    <a:lumOff val="80000"/>
                  </a:srgbClr>
                </a:solidFill>
                <a:latin typeface="Calibri" pitchFamily="34" charset="0"/>
              </a:rPr>
              <a:t> chemical moieties are identified by the innate immune system and are a primary line of defense from infection.</a:t>
            </a:r>
            <a:r>
              <a:rPr lang="en-US" sz="1200" dirty="0" smtClean="0">
                <a:solidFill>
                  <a:srgbClr val="1F497D">
                    <a:lumMod val="20000"/>
                    <a:lumOff val="80000"/>
                  </a:srgbClr>
                </a:solidFill>
                <a:latin typeface="Calibri" pitchFamily="34" charset="0"/>
              </a:rPr>
              <a:t> Though lipid A is the most potent of these, the </a:t>
            </a:r>
            <a:r>
              <a:rPr lang="en-US" sz="1200" dirty="0" err="1" smtClean="0">
                <a:solidFill>
                  <a:srgbClr val="1F497D">
                    <a:lumMod val="20000"/>
                    <a:lumOff val="80000"/>
                  </a:srgbClr>
                </a:solidFill>
                <a:latin typeface="Calibri" pitchFamily="34" charset="0"/>
              </a:rPr>
              <a:t>outermembrane</a:t>
            </a:r>
            <a:r>
              <a:rPr lang="en-US" sz="1200" baseline="0" dirty="0" smtClean="0">
                <a:solidFill>
                  <a:srgbClr val="1F497D">
                    <a:lumMod val="20000"/>
                    <a:lumOff val="80000"/>
                  </a:srgbClr>
                </a:solidFill>
                <a:latin typeface="Calibri" pitchFamily="34" charset="0"/>
              </a:rPr>
              <a:t> protein lipoprotein is also a strong agonist of the immune system.  Since bacteria don’t do </a:t>
            </a:r>
            <a:r>
              <a:rPr lang="en-US" sz="1200" baseline="0" dirty="0" err="1" smtClean="0">
                <a:solidFill>
                  <a:srgbClr val="1F497D">
                    <a:lumMod val="20000"/>
                    <a:lumOff val="80000"/>
                  </a:srgbClr>
                </a:solidFill>
                <a:latin typeface="Calibri" pitchFamily="34" charset="0"/>
              </a:rPr>
              <a:t>CpG</a:t>
            </a:r>
            <a:r>
              <a:rPr lang="en-US" sz="1200" baseline="0" dirty="0" smtClean="0">
                <a:solidFill>
                  <a:srgbClr val="1F497D">
                    <a:lumMod val="20000"/>
                    <a:lumOff val="80000"/>
                  </a:srgbClr>
                </a:solidFill>
                <a:latin typeface="Calibri" pitchFamily="34" charset="0"/>
              </a:rPr>
              <a:t> methylation like eukaryotes, the unmodified DNA is also used by the innate immune system to detect bacteria.  Also, the presence of </a:t>
            </a:r>
            <a:r>
              <a:rPr lang="en-US" sz="1200" baseline="0" dirty="0" err="1" smtClean="0">
                <a:solidFill>
                  <a:srgbClr val="1F497D">
                    <a:lumMod val="20000"/>
                    <a:lumOff val="80000"/>
                  </a:srgbClr>
                </a:solidFill>
                <a:latin typeface="Calibri" pitchFamily="34" charset="0"/>
              </a:rPr>
              <a:t>formyl</a:t>
            </a:r>
            <a:r>
              <a:rPr lang="en-US" sz="1200" baseline="0" dirty="0" smtClean="0">
                <a:solidFill>
                  <a:srgbClr val="1F497D">
                    <a:lumMod val="20000"/>
                    <a:lumOff val="80000"/>
                  </a:srgbClr>
                </a:solidFill>
                <a:latin typeface="Calibri" pitchFamily="34" charset="0"/>
              </a:rPr>
              <a:t>-methionine on n-terminal peptides is another PAMP.</a:t>
            </a:r>
          </a:p>
          <a:p>
            <a:r>
              <a:rPr lang="en-US" sz="1200" baseline="0" dirty="0" smtClean="0">
                <a:solidFill>
                  <a:srgbClr val="1F497D">
                    <a:lumMod val="20000"/>
                    <a:lumOff val="80000"/>
                  </a:srgbClr>
                </a:solidFill>
                <a:latin typeface="Calibri" pitchFamily="34" charset="0"/>
              </a:rPr>
              <a:t>*</a:t>
            </a:r>
          </a:p>
          <a:p>
            <a:r>
              <a:rPr lang="en-US" dirty="0" smtClean="0"/>
              <a:t>Then there is another</a:t>
            </a:r>
            <a:r>
              <a:rPr lang="en-US" baseline="0" dirty="0" smtClean="0"/>
              <a:t> category of toxins which are more active in their effects.  You’ve probably heard of some these:  </a:t>
            </a:r>
            <a:r>
              <a:rPr lang="en-US" baseline="0" dirty="0" err="1" smtClean="0"/>
              <a:t>shiga</a:t>
            </a:r>
            <a:r>
              <a:rPr lang="en-US" baseline="0" dirty="0" smtClean="0"/>
              <a:t> toxin comes from </a:t>
            </a:r>
            <a:r>
              <a:rPr lang="en-US" baseline="0" dirty="0" err="1" smtClean="0"/>
              <a:t>Shigella</a:t>
            </a:r>
            <a:r>
              <a:rPr lang="en-US" baseline="0" dirty="0" smtClean="0"/>
              <a:t>, botulinum toxin is responsible for botulism and also for </a:t>
            </a:r>
            <a:r>
              <a:rPr lang="en-US" baseline="0" dirty="0" err="1" smtClean="0"/>
              <a:t>botox</a:t>
            </a:r>
            <a:r>
              <a:rPr lang="en-US" baseline="0" dirty="0" smtClean="0"/>
              <a:t> treatments.  </a:t>
            </a:r>
            <a:r>
              <a:rPr lang="en-US" baseline="0" dirty="0" err="1" smtClean="0"/>
              <a:t>Hemolysin</a:t>
            </a:r>
            <a:r>
              <a:rPr lang="en-US" baseline="0" dirty="0" smtClean="0"/>
              <a:t> is a widely distributed functionality that causes red blood cells to lyse spilling </a:t>
            </a:r>
            <a:r>
              <a:rPr lang="en-US" baseline="0" dirty="0" err="1" smtClean="0"/>
              <a:t>heme</a:t>
            </a:r>
            <a:r>
              <a:rPr lang="en-US" baseline="0" dirty="0" smtClean="0"/>
              <a:t> into the bloodstream for consumption by microbes.  The E. coli lab strains, like all bacteria, have many PAMPS.  However, they do not encode any of these toxins and it is atypical to insert toxin genes into E. coli in biotechnology applications.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Though bacteria</a:t>
            </a:r>
            <a:r>
              <a:rPr lang="en-US" baseline="0" dirty="0" smtClean="0"/>
              <a:t> lack organelles, they nevertheless have several distinct compartments.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31</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largest compartment is the cytoplasm where all the central</a:t>
            </a:r>
            <a:r>
              <a:rPr lang="en-US" baseline="0" dirty="0" smtClean="0"/>
              <a:t> dogma processes occur.  Surrounding the cytoplasm is the inner membrane, and a protein can be peripherally associated with the inner membrane on either side.  Alternatively, a protein can be fully integrated into the membrane.  Beyond the </a:t>
            </a:r>
            <a:r>
              <a:rPr lang="en-US" baseline="0" dirty="0" err="1" smtClean="0"/>
              <a:t>innermembrane</a:t>
            </a:r>
            <a:r>
              <a:rPr lang="en-US" baseline="0" dirty="0" smtClean="0"/>
              <a:t> is a gelatinous environment called the </a:t>
            </a:r>
            <a:r>
              <a:rPr lang="en-US" baseline="0" dirty="0" err="1" smtClean="0"/>
              <a:t>periplasm</a:t>
            </a:r>
            <a:r>
              <a:rPr lang="en-US" baseline="0" dirty="0" smtClean="0"/>
              <a:t>.  Proteins can be targeted here as well.  Then there is the outer membrane which also contains proteins.  Finally, there is the extracellular environment.  Thus, there are 5 distinct regions to the bacterium, and proteins become localized to these regions through targeting.</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translation occurs in the cytoplasm, the default</a:t>
            </a:r>
            <a:r>
              <a:rPr lang="en-US" baseline="0" dirty="0" smtClean="0"/>
              <a:t> location for a new protein is the cytoplasm.  It is very easy to target a protein to the inner membrane or </a:t>
            </a:r>
            <a:r>
              <a:rPr lang="en-US" baseline="0" dirty="0" err="1" smtClean="0"/>
              <a:t>periplasm</a:t>
            </a:r>
            <a:r>
              <a:rPr lang="en-US" baseline="0" dirty="0" smtClean="0"/>
              <a:t> by putting a short sequence called pre or </a:t>
            </a:r>
            <a:r>
              <a:rPr lang="en-US" baseline="0" dirty="0" err="1" smtClean="0"/>
              <a:t>prepro</a:t>
            </a:r>
            <a:r>
              <a:rPr lang="en-US" baseline="0" dirty="0" smtClean="0"/>
              <a:t> on the protein’s N-terminus.  Some proteins targeted to the </a:t>
            </a:r>
            <a:r>
              <a:rPr lang="en-US" baseline="0" dirty="0" err="1" smtClean="0"/>
              <a:t>periplasm</a:t>
            </a:r>
            <a:r>
              <a:rPr lang="en-US" baseline="0" dirty="0" smtClean="0"/>
              <a:t> will spontaneously insert into the outer membrane, but it is often challenging to direct a protein here that is not from here in its native context.  Finally, there are many ways to secrete a protein, but it is often challenging to do in E. coli.  Since gram positive bacteria lack the outer membrane, the mechanisms of </a:t>
            </a:r>
            <a:r>
              <a:rPr lang="en-US" baseline="0" dirty="0" err="1" smtClean="0"/>
              <a:t>periplasmic</a:t>
            </a:r>
            <a:r>
              <a:rPr lang="en-US" baseline="0" dirty="0" smtClean="0"/>
              <a:t> targeted result in secretion in these organisms, and the process is much more efficient.  Thus, in most biotechnology apps that involve protein secretion, either a Bacillus strain or a </a:t>
            </a:r>
            <a:r>
              <a:rPr lang="en-US" baseline="0" dirty="0" err="1" smtClean="0"/>
              <a:t>Pichia</a:t>
            </a:r>
            <a:r>
              <a:rPr lang="en-US" baseline="0" dirty="0" smtClean="0"/>
              <a:t> yeast is typically employed.</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target a protein to the inner membrane or the </a:t>
            </a:r>
            <a:r>
              <a:rPr lang="en-US" dirty="0" err="1" smtClean="0"/>
              <a:t>periplasm</a:t>
            </a:r>
            <a:r>
              <a:rPr lang="en-US" dirty="0" smtClean="0"/>
              <a:t>, one puts a pre sequence on the N-terminus of it.  These</a:t>
            </a:r>
            <a:r>
              <a:rPr lang="en-US" baseline="0" dirty="0" smtClean="0"/>
              <a:t> sequences are typically 18 to 30 amino acids in length and encode one or more basic residues near the N-terminus and a 7 amino acid hydrophobic core.  The pre sequence is also called a ‘signal sequence’ or a ‘leader sequence’.  It is recognized by a set of sec proteins that associate with the ribosome and actively transport the protein through the membrane.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get a protein from the inner membrane</a:t>
            </a:r>
            <a:r>
              <a:rPr lang="en-US" baseline="0" dirty="0" smtClean="0"/>
              <a:t> to the </a:t>
            </a:r>
            <a:r>
              <a:rPr lang="en-US" baseline="0" dirty="0" err="1" smtClean="0"/>
              <a:t>periplasm</a:t>
            </a:r>
            <a:r>
              <a:rPr lang="en-US" baseline="0" dirty="0" smtClean="0"/>
              <a:t>, all that is required is cleavage of the sec signal peptide.  There are </a:t>
            </a:r>
            <a:r>
              <a:rPr lang="en-US" baseline="0" dirty="0" err="1" smtClean="0"/>
              <a:t>periplasmic</a:t>
            </a:r>
            <a:r>
              <a:rPr lang="en-US" baseline="0" dirty="0" smtClean="0"/>
              <a:t> proteins called leader peptidases that do this.  </a:t>
            </a:r>
            <a:r>
              <a:rPr lang="en-US" baseline="0" dirty="0" err="1" smtClean="0"/>
              <a:t>LspA</a:t>
            </a:r>
            <a:r>
              <a:rPr lang="en-US" baseline="0" dirty="0" smtClean="0"/>
              <a:t> and </a:t>
            </a:r>
            <a:r>
              <a:rPr lang="en-US" baseline="0" dirty="0" err="1" smtClean="0"/>
              <a:t>LepB</a:t>
            </a:r>
            <a:r>
              <a:rPr lang="en-US" baseline="0" dirty="0" smtClean="0"/>
              <a:t> are two of these.  The sequences they act upon are pre sequences more specifically called pre-pro due to the added processing.  Rather than design these sequences de novo, it is most common to use ones from well-expressed </a:t>
            </a:r>
            <a:r>
              <a:rPr lang="en-US" baseline="0" dirty="0" err="1" smtClean="0"/>
              <a:t>periplasmic</a:t>
            </a:r>
            <a:r>
              <a:rPr lang="en-US" baseline="0" dirty="0" smtClean="0"/>
              <a:t> proteins such as </a:t>
            </a:r>
            <a:r>
              <a:rPr lang="en-US" baseline="0" dirty="0" err="1" smtClean="0"/>
              <a:t>pelB</a:t>
            </a:r>
            <a:r>
              <a:rPr lang="en-US" baseline="0" dirty="0" smtClean="0"/>
              <a:t>, </a:t>
            </a:r>
            <a:r>
              <a:rPr lang="en-US" baseline="0" dirty="0" err="1" smtClean="0"/>
              <a:t>ompA</a:t>
            </a:r>
            <a:r>
              <a:rPr lang="en-US" baseline="0" dirty="0" smtClean="0"/>
              <a:t> or </a:t>
            </a:r>
            <a:r>
              <a:rPr lang="en-US" baseline="0" dirty="0" err="1" smtClean="0"/>
              <a:t>ompT</a:t>
            </a:r>
            <a:r>
              <a:rPr lang="en-US" baseline="0" dirty="0" smtClean="0"/>
              <a:t>.  There are various reasons why you might want to send a protein to the </a:t>
            </a:r>
            <a:r>
              <a:rPr lang="en-US" baseline="0" dirty="0" err="1" smtClean="0"/>
              <a:t>periplasm</a:t>
            </a:r>
            <a:r>
              <a:rPr lang="en-US" baseline="0" dirty="0" smtClean="0"/>
              <a:t>.  Some proteins are toxic in the cytoplasm but just fine in the </a:t>
            </a:r>
            <a:r>
              <a:rPr lang="en-US" baseline="0" dirty="0" err="1" smtClean="0"/>
              <a:t>periplasm</a:t>
            </a:r>
            <a:r>
              <a:rPr lang="en-US" baseline="0" dirty="0" smtClean="0"/>
              <a:t>.  Some, like </a:t>
            </a:r>
            <a:r>
              <a:rPr lang="en-US" baseline="0" dirty="0" err="1" smtClean="0"/>
              <a:t>anitbodies</a:t>
            </a:r>
            <a:r>
              <a:rPr lang="en-US" baseline="0" dirty="0" smtClean="0"/>
              <a:t>, requires the oxidative or calcium-rich environment of the </a:t>
            </a:r>
            <a:r>
              <a:rPr lang="en-US" baseline="0" dirty="0" err="1" smtClean="0"/>
              <a:t>periplasm</a:t>
            </a:r>
            <a:r>
              <a:rPr lang="en-US" baseline="0" dirty="0" smtClean="0"/>
              <a:t> for proper folding and production.  Also, most proteins targeted to the outer </a:t>
            </a:r>
            <a:r>
              <a:rPr lang="en-US" baseline="0" dirty="0" err="1" smtClean="0"/>
              <a:t>memrbane</a:t>
            </a:r>
            <a:r>
              <a:rPr lang="en-US" baseline="0" dirty="0" smtClean="0"/>
              <a:t> or for secretion will first be transported to the </a:t>
            </a:r>
            <a:r>
              <a:rPr lang="en-US" baseline="0" dirty="0" err="1" smtClean="0"/>
              <a:t>periplasm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another route by which a protein can get to the </a:t>
            </a:r>
            <a:r>
              <a:rPr lang="en-US" dirty="0" err="1" smtClean="0"/>
              <a:t>periplasm</a:t>
            </a:r>
            <a:r>
              <a:rPr lang="en-US" dirty="0" smtClean="0"/>
              <a:t> called the Tat pathway.  Here, the signal sequence is a short peptide</a:t>
            </a:r>
            <a:r>
              <a:rPr lang="en-US" baseline="0" dirty="0" smtClean="0"/>
              <a:t> that can be anywhere in the sequence.  The main difference between Tat and Sec is that proteins are transported after folding by Tat while Sec transports the protein in an unfolded state.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Outer membrane proteins typically have a beta barrel structure that enables them to spontaneously insert into the outer membrane.  The first step, however, is targeting</a:t>
            </a:r>
            <a:r>
              <a:rPr lang="en-US" baseline="0" dirty="0" smtClean="0"/>
              <a:t> to the </a:t>
            </a:r>
            <a:r>
              <a:rPr lang="en-US" baseline="0" dirty="0" err="1" smtClean="0"/>
              <a:t>periplasm</a:t>
            </a:r>
            <a:r>
              <a:rPr lang="en-US" baseline="0" dirty="0" smtClean="0"/>
              <a:t> by sec secretion.  There are many mechanisms for getting proteins outside of the cell, but one simply mechanism is </a:t>
            </a:r>
            <a:r>
              <a:rPr lang="en-US" baseline="0" dirty="0" err="1" smtClean="0"/>
              <a:t>autotransporters</a:t>
            </a:r>
            <a:r>
              <a:rPr lang="en-US" baseline="0" dirty="0" smtClean="0"/>
              <a:t> and two-partner secretion.  The most-studied example of this is the Ag43 protein.  In </a:t>
            </a:r>
            <a:r>
              <a:rPr lang="en-US" baseline="0" dirty="0" err="1" smtClean="0"/>
              <a:t>autotransporters</a:t>
            </a:r>
            <a:r>
              <a:rPr lang="en-US" baseline="0" dirty="0" smtClean="0"/>
              <a:t>, one domain of the protein is a beta barrel that spontaneously inserts into the outer membrane, and then the ‘passenger membrane’ is pulled through the pore and displayed on the surface.  Often the passenger domain will be </a:t>
            </a:r>
            <a:r>
              <a:rPr lang="en-US" baseline="0" dirty="0" err="1" smtClean="0"/>
              <a:t>proteolytically</a:t>
            </a:r>
            <a:r>
              <a:rPr lang="en-US" baseline="0" dirty="0" smtClean="0"/>
              <a:t> cleaved resulting in secretion.  Two-partner systems do a similar thing, but the passenger and displayer domains are separated into two polypeptides.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Targeting a protein</a:t>
            </a:r>
            <a:r>
              <a:rPr lang="en-US" baseline="0" dirty="0" smtClean="0"/>
              <a:t> for secretion is very simple in a gram positive organism like B. </a:t>
            </a:r>
            <a:r>
              <a:rPr lang="en-US" baseline="0" dirty="0" err="1" smtClean="0"/>
              <a:t>subtilis</a:t>
            </a:r>
            <a:r>
              <a:rPr lang="en-US" baseline="0" dirty="0" smtClean="0"/>
              <a:t> since there is no second membrane.  A gene encoding a protein targeted for </a:t>
            </a:r>
            <a:r>
              <a:rPr lang="en-US" baseline="0" dirty="0" err="1" smtClean="0"/>
              <a:t>periplasmic</a:t>
            </a:r>
            <a:r>
              <a:rPr lang="en-US" baseline="0" dirty="0" smtClean="0"/>
              <a:t> secretion in E. coli will encode a secreted protein in B. </a:t>
            </a:r>
            <a:r>
              <a:rPr lang="en-US" baseline="0" dirty="0" err="1" smtClean="0"/>
              <a:t>subtilis</a:t>
            </a:r>
            <a:r>
              <a:rPr lang="en-US" baseline="0" dirty="0" smtClean="0"/>
              <a:t>.  However, there are other mechanisms by which a protein can be secreted in a gram-negative bacterium.  We already saw </a:t>
            </a:r>
            <a:r>
              <a:rPr lang="en-US" baseline="0" dirty="0" err="1" smtClean="0"/>
              <a:t>autotransporters</a:t>
            </a:r>
            <a:r>
              <a:rPr lang="en-US" baseline="0" dirty="0" smtClean="0"/>
              <a:t>, but there are more elaborate routes.  Types I, II, and III are the most common routes, and each requires additional proteins that form channels between the membranes allowing specific proteins to travel through.</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453BF83-14DB-435B-A2F6-2F18B1BE4526}"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most common laboratory strains in use today are derivatives of</a:t>
            </a:r>
            <a:r>
              <a:rPr lang="en-US" baseline="0" dirty="0" smtClean="0"/>
              <a:t> an ancestral E. coli isolate named MG1655.  The name W3110 refers to an almost identical organism. This strain of E. coli is often referred to as ‘K12’ which is its serotype, which we’ll come back to later. There are various E. coli strains that are not in this lineage and in common use.  For example, BL21 is used extensively in industry and in the </a:t>
            </a:r>
            <a:r>
              <a:rPr lang="en-US" baseline="0" dirty="0" err="1" smtClean="0"/>
              <a:t>wetlab</a:t>
            </a:r>
            <a:r>
              <a:rPr lang="en-US" baseline="0" dirty="0" smtClean="0"/>
              <a:t> for protein overexpression.  It is an E. coli B serotype strain, is of a distinct lineage from K12, and has significant genetic and biochemical differences.  E. coli W strains are also found in industry and some of the commercially-available competent cell products.  However, the extreme majority of E. coli strains in common use are MG1655 derivatives.  The book “</a:t>
            </a:r>
            <a:r>
              <a:rPr lang="en-US" i="1" dirty="0" smtClean="0">
                <a:solidFill>
                  <a:schemeClr val="tx2">
                    <a:lumMod val="20000"/>
                    <a:lumOff val="80000"/>
                  </a:schemeClr>
                </a:solidFill>
                <a:latin typeface="Calibri" pitchFamily="34" charset="0"/>
              </a:rPr>
              <a:t>Escherichia coli </a:t>
            </a:r>
            <a:r>
              <a:rPr lang="en-US" dirty="0" smtClean="0">
                <a:solidFill>
                  <a:schemeClr val="tx2">
                    <a:lumMod val="20000"/>
                    <a:lumOff val="80000"/>
                  </a:schemeClr>
                </a:solidFill>
                <a:latin typeface="Calibri" pitchFamily="34" charset="0"/>
              </a:rPr>
              <a:t>and </a:t>
            </a:r>
            <a:r>
              <a:rPr lang="en-US" i="1" dirty="0" smtClean="0">
                <a:solidFill>
                  <a:schemeClr val="tx2">
                    <a:lumMod val="20000"/>
                    <a:lumOff val="80000"/>
                  </a:schemeClr>
                </a:solidFill>
                <a:latin typeface="Calibri" pitchFamily="34" charset="0"/>
              </a:rPr>
              <a:t>Salmonella</a:t>
            </a:r>
            <a:r>
              <a:rPr lang="en-US" dirty="0" smtClean="0">
                <a:solidFill>
                  <a:schemeClr val="tx2">
                    <a:lumMod val="20000"/>
                    <a:lumOff val="80000"/>
                  </a:schemeClr>
                </a:solidFill>
                <a:latin typeface="Calibri" pitchFamily="34" charset="0"/>
              </a:rPr>
              <a:t>: Cellular and Molecular Biology</a:t>
            </a:r>
            <a:r>
              <a:rPr lang="en-US" dirty="0" smtClean="0">
                <a:solidFill>
                  <a:schemeClr val="tx1"/>
                </a:solidFill>
                <a:latin typeface="+mn-lt"/>
              </a:rPr>
              <a:t>” is</a:t>
            </a:r>
            <a:r>
              <a:rPr lang="en-US" baseline="0" dirty="0" smtClean="0">
                <a:solidFill>
                  <a:schemeClr val="tx1"/>
                </a:solidFill>
                <a:latin typeface="+mn-lt"/>
              </a:rPr>
              <a:t> a large two-volume run down of all the biology of these two species.  Another great book describing all the gory details of </a:t>
            </a:r>
            <a:r>
              <a:rPr lang="en-US" baseline="0" dirty="0" err="1" smtClean="0">
                <a:solidFill>
                  <a:schemeClr val="tx1"/>
                </a:solidFill>
                <a:latin typeface="+mn-lt"/>
              </a:rPr>
              <a:t>enterobacterial</a:t>
            </a:r>
            <a:r>
              <a:rPr lang="en-US" baseline="0" dirty="0" smtClean="0">
                <a:solidFill>
                  <a:schemeClr val="tx1"/>
                </a:solidFill>
                <a:latin typeface="+mn-lt"/>
              </a:rPr>
              <a:t> biology is Bacterial and Bacteriophage Genetics.</a:t>
            </a:r>
            <a:endParaRPr lang="en-US" dirty="0" smtClean="0">
              <a:solidFill>
                <a:schemeClr val="tx2">
                  <a:lumMod val="20000"/>
                  <a:lumOff val="80000"/>
                </a:schemeClr>
              </a:solidFill>
              <a:latin typeface="Calibri" pitchFamily="34" charset="0"/>
            </a:endParaRPr>
          </a:p>
        </p:txBody>
      </p:sp>
      <p:sp>
        <p:nvSpPr>
          <p:cNvPr id="4" name="Slide Number Placeholder 3"/>
          <p:cNvSpPr>
            <a:spLocks noGrp="1"/>
          </p:cNvSpPr>
          <p:nvPr>
            <p:ph type="sldNum" sz="quarter" idx="10"/>
          </p:nvPr>
        </p:nvSpPr>
        <p:spPr/>
        <p:txBody>
          <a:bodyPr/>
          <a:lstStyle/>
          <a:p>
            <a:fld id="{D453BF83-14DB-435B-A2F6-2F18B1BE4526}"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big tree</a:t>
            </a:r>
            <a:r>
              <a:rPr lang="en-US" baseline="0" dirty="0" smtClean="0"/>
              <a:t> of life, E. coli lives within the bacterial kingdom amongst the gamma-</a:t>
            </a:r>
            <a:r>
              <a:rPr lang="en-US" baseline="0" dirty="0" err="1" smtClean="0"/>
              <a:t>proteobacteria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Inside the gamma-</a:t>
            </a:r>
            <a:r>
              <a:rPr lang="en-US" dirty="0" err="1" smtClean="0"/>
              <a:t>proteobacteria</a:t>
            </a:r>
            <a:r>
              <a:rPr lang="en-US" dirty="0" smtClean="0"/>
              <a:t>, E. coli is part of the </a:t>
            </a:r>
            <a:r>
              <a:rPr lang="en-US" dirty="0" err="1" smtClean="0"/>
              <a:t>enterobacteria</a:t>
            </a:r>
            <a:r>
              <a:rPr lang="en-US" dirty="0" smtClean="0"/>
              <a:t> family which is composed of various other </a:t>
            </a:r>
            <a:r>
              <a:rPr lang="en-US" dirty="0" err="1" smtClean="0"/>
              <a:t>genuses</a:t>
            </a:r>
            <a:r>
              <a:rPr lang="en-US" dirty="0" smtClean="0"/>
              <a:t> including salmonella and </a:t>
            </a:r>
            <a:r>
              <a:rPr lang="en-US" dirty="0" err="1" smtClean="0"/>
              <a:t>shigella</a:t>
            </a:r>
            <a:r>
              <a:rPr lang="en-US" dirty="0" smtClean="0"/>
              <a:t>.  Since these organisms</a:t>
            </a:r>
            <a:r>
              <a:rPr lang="en-US" baseline="0" dirty="0" smtClean="0"/>
              <a:t> reproduce asexually, speaking of species and </a:t>
            </a:r>
            <a:r>
              <a:rPr lang="en-US" baseline="0" dirty="0" err="1" smtClean="0"/>
              <a:t>genuses</a:t>
            </a:r>
            <a:r>
              <a:rPr lang="en-US" baseline="0" dirty="0" smtClean="0"/>
              <a:t> is a fuzzy concept, and in practice specific strains within these species are often as similar to those in other species as they are to one another. For example, some strains of </a:t>
            </a:r>
            <a:r>
              <a:rPr lang="en-US" baseline="0" dirty="0" err="1" smtClean="0"/>
              <a:t>Shigella</a:t>
            </a:r>
            <a:r>
              <a:rPr lang="en-US" baseline="0" dirty="0" smtClean="0"/>
              <a:t> and Escherichia differ only by a few specific genes. The </a:t>
            </a:r>
            <a:r>
              <a:rPr lang="en-US" baseline="0" dirty="0" err="1" smtClean="0"/>
              <a:t>enterbacteria</a:t>
            </a:r>
            <a:r>
              <a:rPr lang="en-US" baseline="0" dirty="0" smtClean="0"/>
              <a:t> include primarily organisms that reside in the guts of animals, hence the name, and as such some of them are commensal and some of them are pathogenic. You have likely encountered the Salmonella genus in the context of contaminated chicken and eggs.  One specific clade of strains, Salmonella </a:t>
            </a:r>
            <a:r>
              <a:rPr lang="en-US" baseline="0" dirty="0" err="1" smtClean="0"/>
              <a:t>typhi</a:t>
            </a:r>
            <a:r>
              <a:rPr lang="en-US" baseline="0" dirty="0" smtClean="0"/>
              <a:t> refers to multiple specific strains that are genetically similar-but-not-identical.  They are defined by their ability to cause typhoid fever.  Salmonella </a:t>
            </a:r>
            <a:r>
              <a:rPr lang="en-US" baseline="0" dirty="0" err="1" smtClean="0"/>
              <a:t>typhimurium</a:t>
            </a:r>
            <a:r>
              <a:rPr lang="en-US" baseline="0" dirty="0" smtClean="0"/>
              <a:t> strain LT2 is a somewhat common lab strain which can cause diarrhea in humans and can kill mice.  In terms of severity and risk, it is a wildly-different scenario to work with </a:t>
            </a:r>
            <a:r>
              <a:rPr lang="en-US" baseline="0" dirty="0" err="1" smtClean="0"/>
              <a:t>typhimurium</a:t>
            </a:r>
            <a:r>
              <a:rPr lang="en-US" baseline="0" dirty="0" smtClean="0"/>
              <a:t> versus </a:t>
            </a:r>
            <a:r>
              <a:rPr lang="en-US" baseline="0" dirty="0" err="1" smtClean="0"/>
              <a:t>typhi</a:t>
            </a:r>
            <a:r>
              <a:rPr lang="en-US" baseline="0" dirty="0" smtClean="0"/>
              <a:t>.  Additionally in this clade are some well-known pathogens such as Yersinia </a:t>
            </a:r>
            <a:r>
              <a:rPr lang="en-US" baseline="0" dirty="0" err="1" smtClean="0"/>
              <a:t>pestis</a:t>
            </a:r>
            <a:r>
              <a:rPr lang="en-US" baseline="0" dirty="0" smtClean="0"/>
              <a:t>.  Despite the presence of some notorious pathogens, most </a:t>
            </a:r>
            <a:r>
              <a:rPr lang="en-US" baseline="0" dirty="0" err="1" smtClean="0"/>
              <a:t>enterobacterial</a:t>
            </a:r>
            <a:r>
              <a:rPr lang="en-US" baseline="0" dirty="0" smtClean="0"/>
              <a:t> strains just hang out in the guts of animals and are part of the ubiquitous and healthy flora that exist in most animals.</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Thus,</a:t>
            </a:r>
            <a:r>
              <a:rPr lang="en-US" baseline="0" dirty="0" smtClean="0"/>
              <a:t> pathogenicity is not a general property of any particular species except where the species is defined by its ability to cause an illness.  Most of the prokaryotic species, including E. coli, are defined by ribosomal RNA sequence, general similarity of the entire genome sequence, and some specific assayable qualities.  One of these distinctive properties of E. coli that define the class is the presence of lactose catabolic genes.</a:t>
            </a:r>
          </a:p>
          <a:p>
            <a:r>
              <a:rPr lang="en-US" baseline="0" dirty="0" smtClean="0"/>
              <a:t>*</a:t>
            </a:r>
          </a:p>
          <a:p>
            <a:r>
              <a:rPr lang="en-US" baseline="0" dirty="0" smtClean="0"/>
              <a:t>bullets</a:t>
            </a:r>
          </a:p>
          <a:p>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E. Coli strains are most often further characterized by types of virulence present in specific strains.  Note that many of the strains are commensal including the MG1655 lineage, E. coli W, and E. coli B strains.  Commensal means they </a:t>
            </a:r>
            <a:r>
              <a:rPr lang="en-US" baseline="0" dirty="0" err="1" smtClean="0"/>
              <a:t>persistantly</a:t>
            </a:r>
            <a:r>
              <a:rPr lang="en-US" baseline="0" dirty="0" smtClean="0"/>
              <a:t> reside in hosts, but they do not cause any observable harm. When scientists study bacteria, they principally study those that are detrimental to human health and thus most of the strains that have been characterized exhibit some form of harm. These different strains are further categorized by distinguishable clinical properties such as the location of the typical infection, the presence of toxins, or cross-reactivity of antibodies and thus immunity.</a:t>
            </a:r>
            <a:r>
              <a:rPr lang="en-US" baseline="0" dirty="0"/>
              <a:t> </a:t>
            </a:r>
            <a:r>
              <a:rPr lang="en-US" baseline="0" dirty="0" smtClean="0"/>
              <a:t> One you may be familiar with is the </a:t>
            </a:r>
            <a:r>
              <a:rPr lang="en-US" baseline="0" dirty="0" err="1" smtClean="0"/>
              <a:t>enterhemorrhagic</a:t>
            </a:r>
            <a:r>
              <a:rPr lang="en-US" baseline="0" dirty="0" smtClean="0"/>
              <a:t> strain O157:H7.  O157 refers to carbohydrates on the surfaces of many of these bacteria and H7 refers to a specific cluster of genes that encode a flagellum on the surface of the bacterium.  Thus, these describe specific biochemical entities decorating the cell surface and are the primary sites of antibody recognition during infection. Since two strains can share O157 and H7 and still be very different at all other genetic loci, O157:H7 is a pattern of commonly co-associated genetic sequences, but does not refer to any specific strain. </a:t>
            </a:r>
            <a:r>
              <a:rPr lang="en-US" dirty="0" smtClean="0">
                <a:solidFill>
                  <a:schemeClr val="tx2">
                    <a:lumMod val="20000"/>
                    <a:lumOff val="80000"/>
                  </a:schemeClr>
                </a:solidFill>
                <a:latin typeface="Calibri" pitchFamily="34" charset="0"/>
              </a:rPr>
              <a:t>The O157:H7 strain CDC B6914-MS1 refers to a specific strain that contains the O157:H7</a:t>
            </a:r>
            <a:r>
              <a:rPr lang="en-US" baseline="0" dirty="0" smtClean="0">
                <a:solidFill>
                  <a:schemeClr val="tx2">
                    <a:lumMod val="20000"/>
                    <a:lumOff val="80000"/>
                  </a:schemeClr>
                </a:solidFill>
                <a:latin typeface="Calibri" pitchFamily="34" charset="0"/>
              </a:rPr>
              <a:t> serotype and has a specific genetic composition.</a:t>
            </a:r>
            <a:endParaRPr lang="en-US" sz="1600" dirty="0" smtClean="0">
              <a:solidFill>
                <a:schemeClr val="tx2">
                  <a:lumMod val="20000"/>
                  <a:lumOff val="80000"/>
                </a:schemeClr>
              </a:solidFill>
              <a:latin typeface="Calibri" pitchFamily="34" charset="0"/>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AFB49C71-4717-48F2-B8AC-E38C6AA4B444}" type="slidenum">
              <a:rPr lang="en-US">
                <a:solidFill>
                  <a:prstClr val="black"/>
                </a:solidFill>
              </a:rPr>
              <a:pPr>
                <a:defRPr/>
              </a:pPr>
              <a:t>7</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strains of E.</a:t>
            </a:r>
            <a:r>
              <a:rPr lang="en-US" baseline="0" dirty="0" smtClean="0"/>
              <a:t> coli are from the MG1655 lineage, and can be thought of as minor mutants of that ancestral strain.  When people speak of the E. coli chassis, they are generally referring to this and other lineages that are indistinguishable from each other in terms of the central dogma processes.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Any particular strain is often referred to by a genotype.  It is a shorthand way of describing genome modifications</a:t>
            </a:r>
            <a:r>
              <a:rPr lang="en-US" baseline="0" dirty="0" smtClean="0"/>
              <a:t> present in that strain relative to MG1655.  A long list of genotypes is available on </a:t>
            </a:r>
            <a:r>
              <a:rPr lang="en-US" baseline="0" dirty="0" err="1" smtClean="0"/>
              <a:t>openwetware</a:t>
            </a:r>
            <a:r>
              <a:rPr lang="en-US" baseline="0" dirty="0" smtClean="0"/>
              <a:t>, and yet more are detailed at the CGSC.</a:t>
            </a:r>
            <a:endParaRPr lang="en-US" dirty="0"/>
          </a:p>
        </p:txBody>
      </p:sp>
      <p:sp>
        <p:nvSpPr>
          <p:cNvPr id="4" name="Slide Number Placeholder 3"/>
          <p:cNvSpPr>
            <a:spLocks noGrp="1"/>
          </p:cNvSpPr>
          <p:nvPr>
            <p:ph type="sldNum" sz="quarter" idx="10"/>
          </p:nvPr>
        </p:nvSpPr>
        <p:spPr/>
        <p:txBody>
          <a:bodyPr/>
          <a:lstStyle/>
          <a:p>
            <a:pPr>
              <a:defRPr/>
            </a:pPr>
            <a:fld id="{AFB49C71-4717-48F2-B8AC-E38C6AA4B444}"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2/25/2014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2/25/2014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2/25/2014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2/25/2014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pPr/>
              <a:t>2/25/2014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pPr/>
              <a:t>2/25/2014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pPr/>
              <a:t>2/25/2014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pPr/>
              <a:t>2/25/2014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pPr/>
              <a:t>2/25/2014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2/25/2014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2/25/2014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pPr/>
              <a:t>2/25/2014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2/25/2014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1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7.jpeg"/><Relationship Id="rId5" Type="http://schemas.openxmlformats.org/officeDocument/2006/relationships/image" Target="../media/image15.jpeg"/><Relationship Id="rId10" Type="http://schemas.openxmlformats.org/officeDocument/2006/relationships/image" Target="../media/image13.png"/><Relationship Id="rId4" Type="http://schemas.openxmlformats.org/officeDocument/2006/relationships/image" Target="../media/image14.jpeg"/><Relationship Id="rId9"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914400" y="2362200"/>
            <a:ext cx="7924800" cy="1785104"/>
          </a:xfrm>
          <a:prstGeom prst="rect">
            <a:avLst/>
          </a:prstGeom>
        </p:spPr>
        <p:txBody>
          <a:bodyPr wrap="square">
            <a:spAutoFit/>
          </a:bodyPr>
          <a:lstStyle/>
          <a:p>
            <a:pPr lvl="0"/>
            <a:r>
              <a:rPr lang="en-US" sz="6600" dirty="0" smtClean="0">
                <a:solidFill>
                  <a:schemeClr val="bg1"/>
                </a:solidFill>
                <a:latin typeface="Rockwell Extra Bold" pitchFamily="18" charset="0"/>
                <a:cs typeface="Arial" pitchFamily="34" charset="0"/>
              </a:rPr>
              <a:t>The Primitives:  </a:t>
            </a:r>
          </a:p>
          <a:p>
            <a:pPr lvl="0"/>
            <a:r>
              <a:rPr lang="en-US" sz="4400" dirty="0" smtClean="0">
                <a:solidFill>
                  <a:schemeClr val="bg1"/>
                </a:solidFill>
                <a:latin typeface="Rockwell Extra Bold" pitchFamily="18" charset="0"/>
                <a:cs typeface="Arial" pitchFamily="34" charset="0"/>
              </a:rPr>
              <a:t>Chassis and Strains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685800" y="282714"/>
            <a:ext cx="8458200" cy="707886"/>
          </a:xfrm>
          <a:prstGeom prst="rect">
            <a:avLst/>
          </a:prstGeom>
          <a:noFill/>
          <a:ln w="9525">
            <a:noFill/>
            <a:miter lim="800000"/>
            <a:headEnd/>
            <a:tailEnd/>
          </a:ln>
        </p:spPr>
        <p:txBody>
          <a:bodyPr wrap="square">
            <a:spAutoFit/>
          </a:bodyPr>
          <a:lstStyle/>
          <a:p>
            <a:r>
              <a:rPr lang="en-US" sz="4000" dirty="0" smtClean="0">
                <a:latin typeface="Rockwell Extra Bold" pitchFamily="18" charset="0"/>
                <a:cs typeface="Arial" pitchFamily="34" charset="0"/>
              </a:rPr>
              <a:t>Using the CGSC</a:t>
            </a:r>
            <a:endParaRPr lang="en-US" sz="4000" dirty="0">
              <a:latin typeface="Rockwell Extra Bold" pitchFamily="18" charset="0"/>
              <a:cs typeface="Arial" pitchFamily="34" charset="0"/>
            </a:endParaRPr>
          </a:p>
        </p:txBody>
      </p:sp>
      <p:pic>
        <p:nvPicPr>
          <p:cNvPr id="52226" name="Picture 2"/>
          <p:cNvPicPr>
            <a:picLocks noChangeAspect="1" noChangeArrowheads="1"/>
          </p:cNvPicPr>
          <p:nvPr/>
        </p:nvPicPr>
        <p:blipFill>
          <a:blip r:embed="rId4" cstate="print"/>
          <a:srcRect/>
          <a:stretch>
            <a:fillRect/>
          </a:stretch>
        </p:blipFill>
        <p:spPr bwMode="auto">
          <a:xfrm>
            <a:off x="76200" y="1371600"/>
            <a:ext cx="8915400" cy="4403448"/>
          </a:xfrm>
          <a:prstGeom prst="rect">
            <a:avLst/>
          </a:prstGeom>
          <a:noFill/>
          <a:ln w="9525">
            <a:noFill/>
            <a:miter lim="800000"/>
            <a:headEnd/>
            <a:tailEnd/>
          </a:ln>
        </p:spPr>
      </p:pic>
      <p:sp>
        <p:nvSpPr>
          <p:cNvPr id="6" name="Rectangle 5"/>
          <p:cNvSpPr/>
          <p:nvPr/>
        </p:nvSpPr>
        <p:spPr>
          <a:xfrm>
            <a:off x="762000" y="990600"/>
            <a:ext cx="3014480" cy="369332"/>
          </a:xfrm>
          <a:prstGeom prst="rect">
            <a:avLst/>
          </a:prstGeom>
        </p:spPr>
        <p:txBody>
          <a:bodyPr wrap="none">
            <a:spAutoFit/>
          </a:bodyPr>
          <a:lstStyle/>
          <a:p>
            <a:r>
              <a:rPr lang="en-US" dirty="0" smtClean="0"/>
              <a:t>http://cgsc.biology.yale.edu/</a:t>
            </a:r>
            <a:endParaRPr lang="en-US" dirty="0"/>
          </a:p>
        </p:txBody>
      </p:sp>
      <p:sp>
        <p:nvSpPr>
          <p:cNvPr id="7" name="Right Arrow 6"/>
          <p:cNvSpPr/>
          <p:nvPr/>
        </p:nvSpPr>
        <p:spPr>
          <a:xfrm>
            <a:off x="1828800" y="3352800"/>
            <a:ext cx="4572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52227" name="Picture 3"/>
          <p:cNvPicPr>
            <a:picLocks noChangeAspect="1" noChangeArrowheads="1"/>
          </p:cNvPicPr>
          <p:nvPr/>
        </p:nvPicPr>
        <p:blipFill>
          <a:blip r:embed="rId5" cstate="print"/>
          <a:srcRect/>
          <a:stretch>
            <a:fillRect/>
          </a:stretch>
        </p:blipFill>
        <p:spPr bwMode="auto">
          <a:xfrm>
            <a:off x="76199" y="1371600"/>
            <a:ext cx="8917215" cy="4953000"/>
          </a:xfrm>
          <a:prstGeom prst="rect">
            <a:avLst/>
          </a:prstGeom>
          <a:noFill/>
          <a:ln w="9525">
            <a:noFill/>
            <a:miter lim="800000"/>
            <a:headEnd/>
            <a:tailEnd/>
          </a:ln>
        </p:spPr>
      </p:pic>
      <p:sp>
        <p:nvSpPr>
          <p:cNvPr id="9" name="Right Arrow 8"/>
          <p:cNvSpPr/>
          <p:nvPr/>
        </p:nvSpPr>
        <p:spPr>
          <a:xfrm>
            <a:off x="1828800" y="3124200"/>
            <a:ext cx="4572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52228" name="Picture 4"/>
          <p:cNvPicPr>
            <a:picLocks noChangeAspect="1" noChangeArrowheads="1"/>
          </p:cNvPicPr>
          <p:nvPr/>
        </p:nvPicPr>
        <p:blipFill>
          <a:blip r:embed="rId6" cstate="print"/>
          <a:srcRect/>
          <a:stretch>
            <a:fillRect/>
          </a:stretch>
        </p:blipFill>
        <p:spPr bwMode="auto">
          <a:xfrm>
            <a:off x="76200" y="1371600"/>
            <a:ext cx="8915400" cy="5820276"/>
          </a:xfrm>
          <a:prstGeom prst="rect">
            <a:avLst/>
          </a:prstGeom>
          <a:noFill/>
          <a:ln w="9525">
            <a:noFill/>
            <a:miter lim="800000"/>
            <a:headEnd/>
            <a:tailEnd/>
          </a:ln>
        </p:spPr>
      </p:pic>
      <p:sp>
        <p:nvSpPr>
          <p:cNvPr id="10" name="Right Arrow 9"/>
          <p:cNvSpPr/>
          <p:nvPr/>
        </p:nvSpPr>
        <p:spPr>
          <a:xfrm>
            <a:off x="4343400" y="5410200"/>
            <a:ext cx="4572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52229" name="Picture 5"/>
          <p:cNvPicPr>
            <a:picLocks noChangeAspect="1" noChangeArrowheads="1"/>
          </p:cNvPicPr>
          <p:nvPr/>
        </p:nvPicPr>
        <p:blipFill>
          <a:blip r:embed="rId7" cstate="print"/>
          <a:srcRect/>
          <a:stretch>
            <a:fillRect/>
          </a:stretch>
        </p:blipFill>
        <p:spPr bwMode="auto">
          <a:xfrm>
            <a:off x="76201" y="1314450"/>
            <a:ext cx="8967800" cy="6915150"/>
          </a:xfrm>
          <a:prstGeom prst="rect">
            <a:avLst/>
          </a:prstGeom>
          <a:noFill/>
          <a:ln w="9525">
            <a:noFill/>
            <a:miter lim="800000"/>
            <a:headEnd/>
            <a:tailEnd/>
          </a:ln>
        </p:spPr>
      </p:pic>
      <p:sp>
        <p:nvSpPr>
          <p:cNvPr id="11" name="Right Arrow 10"/>
          <p:cNvSpPr/>
          <p:nvPr/>
        </p:nvSpPr>
        <p:spPr>
          <a:xfrm>
            <a:off x="2133600" y="3733800"/>
            <a:ext cx="4572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27"/>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2228"/>
                                        </p:tgtEl>
                                        <p:attrNameLst>
                                          <p:attrName>style.visibility</p:attrName>
                                        </p:attrNameLst>
                                      </p:cBhvr>
                                      <p:to>
                                        <p:strVal val="visible"/>
                                      </p:to>
                                    </p:set>
                                  </p:childTnLst>
                                </p:cTn>
                              </p:par>
                            </p:childTnLst>
                          </p:cTn>
                        </p:par>
                        <p:par>
                          <p:cTn id="22" fill="hold">
                            <p:stCondLst>
                              <p:cond delay="0"/>
                            </p:stCondLst>
                            <p:childTnLst>
                              <p:par>
                                <p:cTn id="23" presetID="2" presetClass="entr" presetSubtype="4"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29"/>
                                        </p:tgtEl>
                                        <p:attrNameLst>
                                          <p:attrName>style.visibility</p:attrName>
                                        </p:attrNameLst>
                                      </p:cBhvr>
                                      <p:to>
                                        <p:strVal val="visible"/>
                                      </p:to>
                                    </p:set>
                                  </p:childTnLst>
                                </p:cTn>
                              </p:par>
                            </p:childTnLst>
                          </p:cTn>
                        </p:par>
                        <p:par>
                          <p:cTn id="31" fill="hold">
                            <p:stCondLst>
                              <p:cond delay="0"/>
                            </p:stCondLst>
                            <p:childTnLst>
                              <p:par>
                                <p:cTn id="32" presetID="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i="1" dirty="0" smtClean="0">
                <a:solidFill>
                  <a:srgbClr val="1F497D">
                    <a:lumMod val="20000"/>
                    <a:lumOff val="80000"/>
                  </a:srgbClr>
                </a:solidFill>
                <a:latin typeface="Rockwell Extra Bold" pitchFamily="18" charset="0"/>
                <a:cs typeface="Arial" pitchFamily="34" charset="0"/>
              </a:rPr>
              <a:t>E. coli </a:t>
            </a:r>
            <a:r>
              <a:rPr lang="en-US" sz="4000" dirty="0" smtClean="0">
                <a:solidFill>
                  <a:srgbClr val="1F497D">
                    <a:lumMod val="20000"/>
                    <a:lumOff val="80000"/>
                  </a:srgbClr>
                </a:solidFill>
                <a:latin typeface="Rockwell Extra Bold" pitchFamily="18" charset="0"/>
                <a:cs typeface="Arial" pitchFamily="34" charset="0"/>
              </a:rPr>
              <a:t>Lab Strains</a:t>
            </a:r>
            <a:endParaRPr lang="en-US" sz="4000" dirty="0">
              <a:solidFill>
                <a:srgbClr val="1F497D">
                  <a:lumMod val="20000"/>
                  <a:lumOff val="80000"/>
                </a:srgbClr>
              </a:solidFill>
              <a:latin typeface="Rockwell Extra Bold" pitchFamily="18" charset="0"/>
              <a:cs typeface="Arial" pitchFamily="34" charset="0"/>
            </a:endParaRPr>
          </a:p>
        </p:txBody>
      </p:sp>
      <p:sp>
        <p:nvSpPr>
          <p:cNvPr id="5" name="Rectangle 4"/>
          <p:cNvSpPr/>
          <p:nvPr/>
        </p:nvSpPr>
        <p:spPr>
          <a:xfrm>
            <a:off x="1676400" y="5791200"/>
            <a:ext cx="7162800" cy="461665"/>
          </a:xfrm>
          <a:prstGeom prst="rect">
            <a:avLst/>
          </a:prstGeom>
        </p:spPr>
        <p:txBody>
          <a:bodyPr wrap="square">
            <a:spAutoFit/>
          </a:bodyPr>
          <a:lstStyle/>
          <a:p>
            <a:r>
              <a:rPr lang="en-US" sz="2400" dirty="0" smtClean="0">
                <a:solidFill>
                  <a:schemeClr val="tx2">
                    <a:lumMod val="20000"/>
                    <a:lumOff val="80000"/>
                  </a:schemeClr>
                </a:solidFill>
                <a:latin typeface="Calibri" pitchFamily="34" charset="0"/>
              </a:rPr>
              <a:t>http://openwetware.org/wiki/E._coli_genotypes</a:t>
            </a:r>
          </a:p>
        </p:txBody>
      </p:sp>
      <p:sp>
        <p:nvSpPr>
          <p:cNvPr id="7" name="Rectangle 6"/>
          <p:cNvSpPr/>
          <p:nvPr/>
        </p:nvSpPr>
        <p:spPr>
          <a:xfrm>
            <a:off x="2286000" y="2828836"/>
            <a:ext cx="4572000" cy="1200329"/>
          </a:xfrm>
          <a:prstGeom prst="rect">
            <a:avLst/>
          </a:prstGeom>
        </p:spPr>
        <p:txBody>
          <a:bodyPr>
            <a:spAutoFit/>
          </a:bodyPr>
          <a:lstStyle/>
          <a:p>
            <a:r>
              <a:rPr lang="en-US" dirty="0" smtClean="0">
                <a:solidFill>
                  <a:schemeClr val="tx2">
                    <a:lumMod val="20000"/>
                    <a:lumOff val="80000"/>
                  </a:schemeClr>
                </a:solidFill>
              </a:rPr>
              <a:t>F</a:t>
            </a:r>
            <a:r>
              <a:rPr lang="en-US" baseline="30000" dirty="0" smtClean="0">
                <a:solidFill>
                  <a:schemeClr val="tx2">
                    <a:lumMod val="20000"/>
                    <a:lumOff val="80000"/>
                  </a:schemeClr>
                </a:solidFill>
              </a:rPr>
              <a:t>-</a:t>
            </a:r>
            <a:r>
              <a:rPr lang="en-US" dirty="0" smtClean="0">
                <a:solidFill>
                  <a:schemeClr val="tx2">
                    <a:lumMod val="20000"/>
                    <a:lumOff val="80000"/>
                  </a:schemeClr>
                </a:solidFill>
              </a:rPr>
              <a:t> </a:t>
            </a:r>
            <a:r>
              <a:rPr lang="en-US" dirty="0" smtClean="0">
                <a:solidFill>
                  <a:schemeClr val="accent2">
                    <a:lumMod val="60000"/>
                    <a:lumOff val="40000"/>
                  </a:schemeClr>
                </a:solidFill>
              </a:rPr>
              <a:t>endA1</a:t>
            </a:r>
            <a:r>
              <a:rPr lang="en-US" dirty="0" smtClean="0">
                <a:solidFill>
                  <a:schemeClr val="tx2">
                    <a:lumMod val="20000"/>
                    <a:lumOff val="80000"/>
                  </a:schemeClr>
                </a:solidFill>
              </a:rPr>
              <a:t> </a:t>
            </a:r>
            <a:r>
              <a:rPr lang="en-US" dirty="0" smtClean="0">
                <a:solidFill>
                  <a:schemeClr val="accent2">
                    <a:lumMod val="60000"/>
                    <a:lumOff val="40000"/>
                  </a:schemeClr>
                </a:solidFill>
              </a:rPr>
              <a:t>recA1</a:t>
            </a:r>
            <a:r>
              <a:rPr lang="en-US" dirty="0" smtClean="0">
                <a:solidFill>
                  <a:schemeClr val="tx2">
                    <a:lumMod val="20000"/>
                    <a:lumOff val="80000"/>
                  </a:schemeClr>
                </a:solidFill>
              </a:rPr>
              <a:t> galE15 galK16 </a:t>
            </a:r>
            <a:r>
              <a:rPr lang="en-US" dirty="0" err="1" smtClean="0">
                <a:solidFill>
                  <a:schemeClr val="tx2">
                    <a:lumMod val="20000"/>
                    <a:lumOff val="80000"/>
                  </a:schemeClr>
                </a:solidFill>
              </a:rPr>
              <a:t>nupG</a:t>
            </a:r>
            <a:r>
              <a:rPr lang="en-US" dirty="0" smtClean="0">
                <a:solidFill>
                  <a:schemeClr val="tx2">
                    <a:lumMod val="20000"/>
                    <a:lumOff val="80000"/>
                  </a:schemeClr>
                </a:solidFill>
              </a:rPr>
              <a:t> </a:t>
            </a:r>
            <a:r>
              <a:rPr lang="en-US" dirty="0" err="1" smtClean="0">
                <a:solidFill>
                  <a:schemeClr val="tx2">
                    <a:lumMod val="20000"/>
                    <a:lumOff val="80000"/>
                  </a:schemeClr>
                </a:solidFill>
              </a:rPr>
              <a:t>rpsL</a:t>
            </a:r>
            <a:r>
              <a:rPr lang="en-US" dirty="0" smtClean="0">
                <a:solidFill>
                  <a:schemeClr val="tx2">
                    <a:lumMod val="20000"/>
                    <a:lumOff val="80000"/>
                  </a:schemeClr>
                </a:solidFill>
              </a:rPr>
              <a:t> </a:t>
            </a:r>
            <a:r>
              <a:rPr lang="el-GR" dirty="0" smtClean="0">
                <a:solidFill>
                  <a:schemeClr val="tx2">
                    <a:lumMod val="20000"/>
                    <a:lumOff val="80000"/>
                  </a:schemeClr>
                </a:solidFill>
              </a:rPr>
              <a:t>Δ</a:t>
            </a:r>
            <a:r>
              <a:rPr lang="en-US" dirty="0" smtClean="0">
                <a:solidFill>
                  <a:schemeClr val="tx2">
                    <a:lumMod val="20000"/>
                    <a:lumOff val="80000"/>
                  </a:schemeClr>
                </a:solidFill>
              </a:rPr>
              <a:t>lacX74 </a:t>
            </a:r>
            <a:r>
              <a:rPr lang="el-GR" dirty="0" smtClean="0">
                <a:solidFill>
                  <a:schemeClr val="tx2">
                    <a:lumMod val="20000"/>
                    <a:lumOff val="80000"/>
                  </a:schemeClr>
                </a:solidFill>
              </a:rPr>
              <a:t>Φ80</a:t>
            </a:r>
            <a:r>
              <a:rPr lang="en-US" dirty="0" err="1" smtClean="0">
                <a:solidFill>
                  <a:schemeClr val="tx2">
                    <a:lumMod val="20000"/>
                    <a:lumOff val="80000"/>
                  </a:schemeClr>
                </a:solidFill>
              </a:rPr>
              <a:t>lacZ</a:t>
            </a:r>
            <a:r>
              <a:rPr lang="el-GR" dirty="0" smtClean="0">
                <a:solidFill>
                  <a:schemeClr val="tx2">
                    <a:lumMod val="20000"/>
                    <a:lumOff val="80000"/>
                  </a:schemeClr>
                </a:solidFill>
              </a:rPr>
              <a:t>Δ</a:t>
            </a:r>
            <a:r>
              <a:rPr lang="en-US" dirty="0" smtClean="0">
                <a:solidFill>
                  <a:schemeClr val="tx2">
                    <a:lumMod val="20000"/>
                    <a:lumOff val="80000"/>
                  </a:schemeClr>
                </a:solidFill>
              </a:rPr>
              <a:t>M15 araD139 </a:t>
            </a:r>
            <a:r>
              <a:rPr lang="el-GR" dirty="0" smtClean="0">
                <a:solidFill>
                  <a:schemeClr val="tx2">
                    <a:lumMod val="20000"/>
                    <a:lumOff val="80000"/>
                  </a:schemeClr>
                </a:solidFill>
              </a:rPr>
              <a:t>Δ(</a:t>
            </a:r>
            <a:r>
              <a:rPr lang="en-US" dirty="0" err="1" smtClean="0">
                <a:solidFill>
                  <a:schemeClr val="tx2">
                    <a:lumMod val="20000"/>
                    <a:lumOff val="80000"/>
                  </a:schemeClr>
                </a:solidFill>
              </a:rPr>
              <a:t>ara,leu</a:t>
            </a:r>
            <a:r>
              <a:rPr lang="en-US" dirty="0" smtClean="0">
                <a:solidFill>
                  <a:schemeClr val="tx2">
                    <a:lumMod val="20000"/>
                    <a:lumOff val="80000"/>
                  </a:schemeClr>
                </a:solidFill>
              </a:rPr>
              <a:t>)7697 </a:t>
            </a:r>
            <a:r>
              <a:rPr lang="en-US" dirty="0" err="1" smtClean="0">
                <a:solidFill>
                  <a:schemeClr val="accent2">
                    <a:lumMod val="60000"/>
                    <a:lumOff val="40000"/>
                  </a:schemeClr>
                </a:solidFill>
              </a:rPr>
              <a:t>mcrA</a:t>
            </a:r>
            <a:r>
              <a:rPr lang="en-US" dirty="0" smtClean="0">
                <a:solidFill>
                  <a:schemeClr val="accent2">
                    <a:lumMod val="60000"/>
                    <a:lumOff val="40000"/>
                  </a:schemeClr>
                </a:solidFill>
              </a:rPr>
              <a:t> </a:t>
            </a:r>
            <a:r>
              <a:rPr lang="el-GR" dirty="0" smtClean="0">
                <a:solidFill>
                  <a:schemeClr val="accent2">
                    <a:lumMod val="60000"/>
                    <a:lumOff val="40000"/>
                  </a:schemeClr>
                </a:solidFill>
              </a:rPr>
              <a:t>Δ(</a:t>
            </a:r>
            <a:r>
              <a:rPr lang="en-US" dirty="0" err="1" smtClean="0">
                <a:solidFill>
                  <a:schemeClr val="accent2">
                    <a:lumMod val="60000"/>
                    <a:lumOff val="40000"/>
                  </a:schemeClr>
                </a:solidFill>
              </a:rPr>
              <a:t>mrr-hsdRMS-mcrBC</a:t>
            </a:r>
            <a:r>
              <a:rPr lang="en-US" dirty="0" smtClean="0">
                <a:solidFill>
                  <a:schemeClr val="accent2">
                    <a:lumMod val="60000"/>
                    <a:lumOff val="40000"/>
                  </a:schemeClr>
                </a:solidFill>
              </a:rPr>
              <a:t>) </a:t>
            </a:r>
            <a:r>
              <a:rPr lang="el-GR" dirty="0" smtClean="0">
                <a:solidFill>
                  <a:schemeClr val="tx2">
                    <a:lumMod val="20000"/>
                    <a:lumOff val="80000"/>
                  </a:schemeClr>
                </a:solidFill>
              </a:rPr>
              <a:t>λ</a:t>
            </a:r>
            <a:r>
              <a:rPr lang="el-GR" baseline="30000" dirty="0" smtClean="0">
                <a:solidFill>
                  <a:schemeClr val="tx2">
                    <a:lumMod val="20000"/>
                    <a:lumOff val="80000"/>
                  </a:schemeClr>
                </a:solidFill>
              </a:rPr>
              <a:t>-</a:t>
            </a:r>
            <a:endParaRPr lang="en-US" dirty="0">
              <a:solidFill>
                <a:schemeClr val="tx2">
                  <a:lumMod val="20000"/>
                  <a:lumOff val="80000"/>
                </a:schemeClr>
              </a:solidFill>
            </a:endParaRPr>
          </a:p>
        </p:txBody>
      </p:sp>
      <p:sp>
        <p:nvSpPr>
          <p:cNvPr id="6" name="Rectangle 5"/>
          <p:cNvSpPr/>
          <p:nvPr/>
        </p:nvSpPr>
        <p:spPr>
          <a:xfrm>
            <a:off x="1447800" y="4572000"/>
            <a:ext cx="7162800" cy="461665"/>
          </a:xfrm>
          <a:prstGeom prst="rect">
            <a:avLst/>
          </a:prstGeom>
        </p:spPr>
        <p:txBody>
          <a:bodyPr wrap="square">
            <a:spAutoFit/>
          </a:bodyPr>
          <a:lstStyle/>
          <a:p>
            <a:r>
              <a:rPr lang="en-US" sz="2400" dirty="0" smtClean="0">
                <a:solidFill>
                  <a:schemeClr val="accent2">
                    <a:lumMod val="60000"/>
                    <a:lumOff val="40000"/>
                  </a:schemeClr>
                </a:solidFill>
                <a:latin typeface="Calibri" pitchFamily="34" charset="0"/>
              </a:rPr>
              <a:t>Removed </a:t>
            </a:r>
            <a:r>
              <a:rPr lang="en-US" sz="2400" dirty="0" err="1" smtClean="0">
                <a:solidFill>
                  <a:schemeClr val="accent2">
                    <a:lumMod val="60000"/>
                    <a:lumOff val="40000"/>
                  </a:schemeClr>
                </a:solidFill>
                <a:latin typeface="Calibri" pitchFamily="34" charset="0"/>
              </a:rPr>
              <a:t>endonucleases</a:t>
            </a:r>
            <a:r>
              <a:rPr lang="en-US" sz="2400" dirty="0" smtClean="0">
                <a:solidFill>
                  <a:schemeClr val="accent2">
                    <a:lumMod val="60000"/>
                    <a:lumOff val="40000"/>
                  </a:schemeClr>
                </a:solidFill>
                <a:latin typeface="Calibri" pitchFamily="34" charset="0"/>
              </a:rPr>
              <a:t> and recombination genes</a:t>
            </a:r>
          </a:p>
        </p:txBody>
      </p:sp>
      <p:sp>
        <p:nvSpPr>
          <p:cNvPr id="8" name="Rectangle 7"/>
          <p:cNvSpPr/>
          <p:nvPr/>
        </p:nvSpPr>
        <p:spPr>
          <a:xfrm>
            <a:off x="2133600" y="2357735"/>
            <a:ext cx="6248400" cy="461665"/>
          </a:xfrm>
          <a:prstGeom prst="rect">
            <a:avLst/>
          </a:prstGeom>
        </p:spPr>
        <p:txBody>
          <a:bodyPr wrap="square">
            <a:spAutoFit/>
          </a:bodyPr>
          <a:lstStyle/>
          <a:p>
            <a:r>
              <a:rPr lang="en-US" sz="2400" b="1" dirty="0" smtClean="0">
                <a:solidFill>
                  <a:schemeClr val="tx2">
                    <a:lumMod val="20000"/>
                    <a:lumOff val="80000"/>
                  </a:schemeClr>
                </a:solidFill>
                <a:latin typeface="Calibri" pitchFamily="34" charset="0"/>
              </a:rPr>
              <a:t>DH10B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i="1" dirty="0" smtClean="0">
                <a:solidFill>
                  <a:srgbClr val="1F497D">
                    <a:lumMod val="20000"/>
                    <a:lumOff val="80000"/>
                  </a:srgbClr>
                </a:solidFill>
                <a:latin typeface="Rockwell Extra Bold" pitchFamily="18" charset="0"/>
                <a:cs typeface="Arial" pitchFamily="34" charset="0"/>
              </a:rPr>
              <a:t>E. coli </a:t>
            </a:r>
            <a:r>
              <a:rPr lang="en-US" sz="4000" dirty="0" smtClean="0">
                <a:solidFill>
                  <a:srgbClr val="1F497D">
                    <a:lumMod val="20000"/>
                    <a:lumOff val="80000"/>
                  </a:srgbClr>
                </a:solidFill>
                <a:latin typeface="Rockwell Extra Bold" pitchFamily="18" charset="0"/>
                <a:cs typeface="Arial" pitchFamily="34" charset="0"/>
              </a:rPr>
              <a:t>Lab Strains</a:t>
            </a:r>
            <a:endParaRPr lang="en-US" sz="4000" dirty="0">
              <a:solidFill>
                <a:srgbClr val="1F497D">
                  <a:lumMod val="20000"/>
                  <a:lumOff val="80000"/>
                </a:srgbClr>
              </a:solidFill>
              <a:latin typeface="Rockwell Extra Bold" pitchFamily="18" charset="0"/>
              <a:cs typeface="Arial" pitchFamily="34" charset="0"/>
            </a:endParaRPr>
          </a:p>
        </p:txBody>
      </p:sp>
      <p:sp>
        <p:nvSpPr>
          <p:cNvPr id="5" name="Rectangle 4"/>
          <p:cNvSpPr/>
          <p:nvPr/>
        </p:nvSpPr>
        <p:spPr>
          <a:xfrm>
            <a:off x="1676400" y="5791200"/>
            <a:ext cx="7162800" cy="461665"/>
          </a:xfrm>
          <a:prstGeom prst="rect">
            <a:avLst/>
          </a:prstGeom>
        </p:spPr>
        <p:txBody>
          <a:bodyPr wrap="square">
            <a:spAutoFit/>
          </a:bodyPr>
          <a:lstStyle/>
          <a:p>
            <a:r>
              <a:rPr lang="en-US" sz="2400" dirty="0" smtClean="0">
                <a:solidFill>
                  <a:schemeClr val="tx2">
                    <a:lumMod val="20000"/>
                    <a:lumOff val="80000"/>
                  </a:schemeClr>
                </a:solidFill>
                <a:latin typeface="Calibri" pitchFamily="34" charset="0"/>
              </a:rPr>
              <a:t>http://openwetware.org/wiki/E._coli_genotypes</a:t>
            </a:r>
          </a:p>
        </p:txBody>
      </p:sp>
      <p:sp>
        <p:nvSpPr>
          <p:cNvPr id="7" name="Rectangle 6"/>
          <p:cNvSpPr/>
          <p:nvPr/>
        </p:nvSpPr>
        <p:spPr>
          <a:xfrm>
            <a:off x="2286000" y="2828836"/>
            <a:ext cx="4572000" cy="1200329"/>
          </a:xfrm>
          <a:prstGeom prst="rect">
            <a:avLst/>
          </a:prstGeom>
        </p:spPr>
        <p:txBody>
          <a:bodyPr>
            <a:spAutoFit/>
          </a:bodyPr>
          <a:lstStyle/>
          <a:p>
            <a:r>
              <a:rPr lang="en-US" dirty="0" smtClean="0">
                <a:solidFill>
                  <a:schemeClr val="tx2">
                    <a:lumMod val="20000"/>
                    <a:lumOff val="80000"/>
                  </a:schemeClr>
                </a:solidFill>
              </a:rPr>
              <a:t>F</a:t>
            </a:r>
            <a:r>
              <a:rPr lang="en-US" baseline="30000" dirty="0" smtClean="0">
                <a:solidFill>
                  <a:schemeClr val="tx2">
                    <a:lumMod val="20000"/>
                    <a:lumOff val="80000"/>
                  </a:schemeClr>
                </a:solidFill>
              </a:rPr>
              <a:t>-</a:t>
            </a:r>
            <a:r>
              <a:rPr lang="en-US" dirty="0" smtClean="0">
                <a:solidFill>
                  <a:schemeClr val="tx2">
                    <a:lumMod val="20000"/>
                    <a:lumOff val="80000"/>
                  </a:schemeClr>
                </a:solidFill>
              </a:rPr>
              <a:t> endA1 recA1 </a:t>
            </a:r>
            <a:r>
              <a:rPr lang="en-US" dirty="0" smtClean="0">
                <a:solidFill>
                  <a:schemeClr val="accent2">
                    <a:lumMod val="60000"/>
                    <a:lumOff val="40000"/>
                  </a:schemeClr>
                </a:solidFill>
              </a:rPr>
              <a:t>galE15 galK16 </a:t>
            </a:r>
            <a:r>
              <a:rPr lang="en-US" dirty="0" err="1" smtClean="0">
                <a:solidFill>
                  <a:schemeClr val="tx2">
                    <a:lumMod val="20000"/>
                    <a:lumOff val="80000"/>
                  </a:schemeClr>
                </a:solidFill>
              </a:rPr>
              <a:t>nupG</a:t>
            </a:r>
            <a:r>
              <a:rPr lang="en-US" dirty="0" smtClean="0">
                <a:solidFill>
                  <a:schemeClr val="tx2">
                    <a:lumMod val="20000"/>
                    <a:lumOff val="80000"/>
                  </a:schemeClr>
                </a:solidFill>
              </a:rPr>
              <a:t> </a:t>
            </a:r>
            <a:r>
              <a:rPr lang="en-US" dirty="0" err="1" smtClean="0">
                <a:solidFill>
                  <a:schemeClr val="tx2">
                    <a:lumMod val="20000"/>
                    <a:lumOff val="80000"/>
                  </a:schemeClr>
                </a:solidFill>
              </a:rPr>
              <a:t>rpsL</a:t>
            </a:r>
            <a:r>
              <a:rPr lang="en-US" dirty="0" smtClean="0">
                <a:solidFill>
                  <a:schemeClr val="tx2">
                    <a:lumMod val="20000"/>
                    <a:lumOff val="80000"/>
                  </a:schemeClr>
                </a:solidFill>
              </a:rPr>
              <a:t> </a:t>
            </a:r>
            <a:r>
              <a:rPr lang="el-GR" dirty="0" smtClean="0">
                <a:solidFill>
                  <a:schemeClr val="accent2">
                    <a:lumMod val="60000"/>
                    <a:lumOff val="40000"/>
                  </a:schemeClr>
                </a:solidFill>
              </a:rPr>
              <a:t>Δ</a:t>
            </a:r>
            <a:r>
              <a:rPr lang="en-US" dirty="0" smtClean="0">
                <a:solidFill>
                  <a:schemeClr val="accent2">
                    <a:lumMod val="60000"/>
                    <a:lumOff val="40000"/>
                  </a:schemeClr>
                </a:solidFill>
              </a:rPr>
              <a:t>lacX74 </a:t>
            </a:r>
            <a:r>
              <a:rPr lang="el-GR" dirty="0" smtClean="0">
                <a:solidFill>
                  <a:schemeClr val="tx2">
                    <a:lumMod val="20000"/>
                    <a:lumOff val="80000"/>
                  </a:schemeClr>
                </a:solidFill>
              </a:rPr>
              <a:t>Φ80</a:t>
            </a:r>
            <a:r>
              <a:rPr lang="en-US" dirty="0" err="1" smtClean="0">
                <a:solidFill>
                  <a:schemeClr val="tx2">
                    <a:lumMod val="20000"/>
                    <a:lumOff val="80000"/>
                  </a:schemeClr>
                </a:solidFill>
              </a:rPr>
              <a:t>lacZ</a:t>
            </a:r>
            <a:r>
              <a:rPr lang="el-GR" dirty="0" smtClean="0">
                <a:solidFill>
                  <a:schemeClr val="tx2">
                    <a:lumMod val="20000"/>
                    <a:lumOff val="80000"/>
                  </a:schemeClr>
                </a:solidFill>
              </a:rPr>
              <a:t>Δ</a:t>
            </a:r>
            <a:r>
              <a:rPr lang="en-US" dirty="0" smtClean="0">
                <a:solidFill>
                  <a:schemeClr val="tx2">
                    <a:lumMod val="20000"/>
                    <a:lumOff val="80000"/>
                  </a:schemeClr>
                </a:solidFill>
              </a:rPr>
              <a:t>M15 </a:t>
            </a:r>
            <a:r>
              <a:rPr lang="en-US" dirty="0" smtClean="0">
                <a:solidFill>
                  <a:schemeClr val="accent2">
                    <a:lumMod val="60000"/>
                    <a:lumOff val="40000"/>
                  </a:schemeClr>
                </a:solidFill>
              </a:rPr>
              <a:t>araD139 </a:t>
            </a:r>
            <a:r>
              <a:rPr lang="el-GR" dirty="0" smtClean="0">
                <a:solidFill>
                  <a:schemeClr val="accent2">
                    <a:lumMod val="60000"/>
                    <a:lumOff val="40000"/>
                  </a:schemeClr>
                </a:solidFill>
              </a:rPr>
              <a:t>Δ(</a:t>
            </a:r>
            <a:r>
              <a:rPr lang="en-US" dirty="0" err="1" smtClean="0">
                <a:solidFill>
                  <a:schemeClr val="accent2">
                    <a:lumMod val="60000"/>
                    <a:lumOff val="40000"/>
                  </a:schemeClr>
                </a:solidFill>
              </a:rPr>
              <a:t>ara,leu</a:t>
            </a:r>
            <a:r>
              <a:rPr lang="en-US" dirty="0" smtClean="0">
                <a:solidFill>
                  <a:schemeClr val="accent2">
                    <a:lumMod val="60000"/>
                    <a:lumOff val="40000"/>
                  </a:schemeClr>
                </a:solidFill>
              </a:rPr>
              <a:t>)7697</a:t>
            </a:r>
            <a:r>
              <a:rPr lang="en-US" dirty="0" smtClean="0">
                <a:solidFill>
                  <a:schemeClr val="tx2">
                    <a:lumMod val="20000"/>
                    <a:lumOff val="80000"/>
                  </a:schemeClr>
                </a:solidFill>
              </a:rPr>
              <a:t> </a:t>
            </a:r>
            <a:r>
              <a:rPr lang="en-US" dirty="0" err="1" smtClean="0">
                <a:solidFill>
                  <a:schemeClr val="tx2">
                    <a:lumMod val="20000"/>
                    <a:lumOff val="80000"/>
                  </a:schemeClr>
                </a:solidFill>
              </a:rPr>
              <a:t>mcrA</a:t>
            </a:r>
            <a:r>
              <a:rPr lang="en-US" dirty="0" smtClean="0">
                <a:solidFill>
                  <a:schemeClr val="tx2">
                    <a:lumMod val="20000"/>
                    <a:lumOff val="80000"/>
                  </a:schemeClr>
                </a:solidFill>
              </a:rPr>
              <a:t> </a:t>
            </a:r>
            <a:r>
              <a:rPr lang="el-GR" dirty="0" smtClean="0">
                <a:solidFill>
                  <a:schemeClr val="tx2">
                    <a:lumMod val="20000"/>
                    <a:lumOff val="80000"/>
                  </a:schemeClr>
                </a:solidFill>
              </a:rPr>
              <a:t>Δ(</a:t>
            </a:r>
            <a:r>
              <a:rPr lang="en-US" dirty="0" err="1" smtClean="0">
                <a:solidFill>
                  <a:schemeClr val="tx2">
                    <a:lumMod val="20000"/>
                    <a:lumOff val="80000"/>
                  </a:schemeClr>
                </a:solidFill>
              </a:rPr>
              <a:t>mrr-hsdRMS-mcrBC</a:t>
            </a:r>
            <a:r>
              <a:rPr lang="en-US" dirty="0" smtClean="0">
                <a:solidFill>
                  <a:schemeClr val="tx2">
                    <a:lumMod val="20000"/>
                    <a:lumOff val="80000"/>
                  </a:schemeClr>
                </a:solidFill>
              </a:rPr>
              <a:t>) </a:t>
            </a:r>
            <a:r>
              <a:rPr lang="el-GR" dirty="0" smtClean="0">
                <a:solidFill>
                  <a:schemeClr val="tx2">
                    <a:lumMod val="20000"/>
                    <a:lumOff val="80000"/>
                  </a:schemeClr>
                </a:solidFill>
              </a:rPr>
              <a:t>λ</a:t>
            </a:r>
            <a:r>
              <a:rPr lang="el-GR" baseline="30000" dirty="0" smtClean="0">
                <a:solidFill>
                  <a:schemeClr val="tx2">
                    <a:lumMod val="20000"/>
                    <a:lumOff val="80000"/>
                  </a:schemeClr>
                </a:solidFill>
              </a:rPr>
              <a:t>-</a:t>
            </a:r>
            <a:endParaRPr lang="en-US" dirty="0">
              <a:solidFill>
                <a:schemeClr val="tx2">
                  <a:lumMod val="20000"/>
                  <a:lumOff val="80000"/>
                </a:schemeClr>
              </a:solidFill>
            </a:endParaRPr>
          </a:p>
        </p:txBody>
      </p:sp>
      <p:sp>
        <p:nvSpPr>
          <p:cNvPr id="6" name="Rectangle 5"/>
          <p:cNvSpPr/>
          <p:nvPr/>
        </p:nvSpPr>
        <p:spPr>
          <a:xfrm>
            <a:off x="1447800" y="4572000"/>
            <a:ext cx="7162800" cy="830997"/>
          </a:xfrm>
          <a:prstGeom prst="rect">
            <a:avLst/>
          </a:prstGeom>
        </p:spPr>
        <p:txBody>
          <a:bodyPr wrap="square">
            <a:spAutoFit/>
          </a:bodyPr>
          <a:lstStyle/>
          <a:p>
            <a:r>
              <a:rPr lang="en-US" sz="2400" dirty="0" smtClean="0">
                <a:solidFill>
                  <a:schemeClr val="accent2">
                    <a:lumMod val="60000"/>
                    <a:lumOff val="40000"/>
                  </a:schemeClr>
                </a:solidFill>
                <a:latin typeface="Calibri" pitchFamily="34" charset="0"/>
              </a:rPr>
              <a:t>Deletion of metabolic pathways, unable to grow on minimal media</a:t>
            </a:r>
          </a:p>
        </p:txBody>
      </p:sp>
      <p:sp>
        <p:nvSpPr>
          <p:cNvPr id="8" name="Rectangle 7"/>
          <p:cNvSpPr/>
          <p:nvPr/>
        </p:nvSpPr>
        <p:spPr>
          <a:xfrm>
            <a:off x="2133600" y="2357735"/>
            <a:ext cx="6248400" cy="461665"/>
          </a:xfrm>
          <a:prstGeom prst="rect">
            <a:avLst/>
          </a:prstGeom>
        </p:spPr>
        <p:txBody>
          <a:bodyPr wrap="square">
            <a:spAutoFit/>
          </a:bodyPr>
          <a:lstStyle/>
          <a:p>
            <a:r>
              <a:rPr lang="en-US" sz="2400" b="1" dirty="0" smtClean="0">
                <a:solidFill>
                  <a:schemeClr val="tx2">
                    <a:lumMod val="20000"/>
                    <a:lumOff val="80000"/>
                  </a:schemeClr>
                </a:solidFill>
                <a:latin typeface="Calibri" pitchFamily="34" charset="0"/>
              </a:rPr>
              <a:t>DH10B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915909" cy="369332"/>
          </a:xfrm>
          <a:prstGeom prst="rect">
            <a:avLst/>
          </a:prstGeom>
        </p:spPr>
        <p:txBody>
          <a:bodyPr wrap="none">
            <a:spAutoFit/>
          </a:bodyPr>
          <a:lstStyle/>
          <a:p>
            <a:r>
              <a:rPr lang="en-US" dirty="0" smtClean="0">
                <a:solidFill>
                  <a:prstClr val="black"/>
                </a:solidFill>
              </a:rPr>
              <a:t>PMID: 18245285</a:t>
            </a:r>
            <a:endParaRPr lang="en-US" dirty="0">
              <a:solidFill>
                <a:prstClr val="black"/>
              </a:solidFill>
            </a:endParaRPr>
          </a:p>
        </p:txBody>
      </p:sp>
      <p:pic>
        <p:nvPicPr>
          <p:cNvPr id="38915" name="Picture 3"/>
          <p:cNvPicPr>
            <a:picLocks noChangeAspect="1" noChangeArrowheads="1"/>
          </p:cNvPicPr>
          <p:nvPr/>
        </p:nvPicPr>
        <p:blipFill>
          <a:blip r:embed="rId3" cstate="print"/>
          <a:srcRect/>
          <a:stretch>
            <a:fillRect/>
          </a:stretch>
        </p:blipFill>
        <p:spPr bwMode="auto">
          <a:xfrm>
            <a:off x="4572000" y="152400"/>
            <a:ext cx="3962400" cy="6475396"/>
          </a:xfrm>
          <a:prstGeom prst="rect">
            <a:avLst/>
          </a:prstGeom>
          <a:noFill/>
          <a:ln w="9525">
            <a:noFill/>
            <a:miter lim="800000"/>
            <a:headEnd/>
            <a:tailEnd/>
          </a:ln>
        </p:spPr>
      </p:pic>
      <p:pic>
        <p:nvPicPr>
          <p:cNvPr id="38916" name="Picture 4"/>
          <p:cNvPicPr>
            <a:picLocks noChangeAspect="1" noChangeArrowheads="1"/>
          </p:cNvPicPr>
          <p:nvPr/>
        </p:nvPicPr>
        <p:blipFill>
          <a:blip r:embed="rId4" cstate="print"/>
          <a:srcRect/>
          <a:stretch>
            <a:fillRect/>
          </a:stretch>
        </p:blipFill>
        <p:spPr bwMode="auto">
          <a:xfrm>
            <a:off x="381000" y="457200"/>
            <a:ext cx="3629025" cy="1114425"/>
          </a:xfrm>
          <a:prstGeom prst="rect">
            <a:avLst/>
          </a:prstGeom>
          <a:noFill/>
          <a:ln w="9525">
            <a:noFill/>
            <a:miter lim="800000"/>
            <a:headEnd/>
            <a:tailEnd/>
          </a:ln>
        </p:spPr>
      </p:pic>
      <p:sp>
        <p:nvSpPr>
          <p:cNvPr id="7" name="TextBox 6"/>
          <p:cNvSpPr txBox="1"/>
          <p:nvPr/>
        </p:nvSpPr>
        <p:spPr>
          <a:xfrm>
            <a:off x="990600" y="2133600"/>
            <a:ext cx="2895600" cy="3139321"/>
          </a:xfrm>
          <a:prstGeom prst="rect">
            <a:avLst/>
          </a:prstGeom>
          <a:noFill/>
        </p:spPr>
        <p:txBody>
          <a:bodyPr wrap="square" rtlCol="0">
            <a:spAutoFit/>
          </a:bodyPr>
          <a:lstStyle/>
          <a:p>
            <a:r>
              <a:rPr lang="en-US" i="1" dirty="0" smtClean="0"/>
              <a:t>E. coli </a:t>
            </a:r>
            <a:r>
              <a:rPr lang="en-US" dirty="0" smtClean="0"/>
              <a:t>genotypes represent the best-known composition of a strain as inferred from the manipulations used to generate them and the resulting phenotypes relative to the original MG1655 isolate.  Very few have been verified by sequencing.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166229" y="394585"/>
            <a:ext cx="8901571" cy="6463415"/>
          </a:xfrm>
          <a:prstGeom prst="rect">
            <a:avLst/>
          </a:prstGeom>
          <a:noFill/>
          <a:ln w="9525">
            <a:noFill/>
            <a:miter lim="800000"/>
            <a:headEnd/>
            <a:tailEnd/>
          </a:ln>
        </p:spPr>
      </p:pic>
      <p:sp>
        <p:nvSpPr>
          <p:cNvPr id="5" name="Rectangle 4"/>
          <p:cNvSpPr/>
          <p:nvPr/>
        </p:nvSpPr>
        <p:spPr>
          <a:xfrm>
            <a:off x="0" y="0"/>
            <a:ext cx="1915909" cy="369332"/>
          </a:xfrm>
          <a:prstGeom prst="rect">
            <a:avLst/>
          </a:prstGeom>
        </p:spPr>
        <p:txBody>
          <a:bodyPr wrap="none">
            <a:spAutoFit/>
          </a:bodyPr>
          <a:lstStyle/>
          <a:p>
            <a:r>
              <a:rPr lang="en-US" dirty="0" smtClean="0"/>
              <a:t>PMID: 18245285</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914400" y="2362200"/>
            <a:ext cx="7924800" cy="1446550"/>
          </a:xfrm>
          <a:prstGeom prst="rect">
            <a:avLst/>
          </a:prstGeom>
        </p:spPr>
        <p:txBody>
          <a:bodyPr wrap="square">
            <a:spAutoFit/>
          </a:bodyPr>
          <a:lstStyle/>
          <a:p>
            <a:r>
              <a:rPr lang="en-US" sz="4400" dirty="0" smtClean="0">
                <a:solidFill>
                  <a:schemeClr val="bg1"/>
                </a:solidFill>
                <a:latin typeface="Rockwell Extra Bold" pitchFamily="18" charset="0"/>
                <a:cs typeface="Arial" pitchFamily="34" charset="0"/>
              </a:rPr>
              <a:t>Primary and Secondary Processes</a:t>
            </a:r>
          </a:p>
        </p:txBody>
      </p:sp>
      <p:sp>
        <p:nvSpPr>
          <p:cNvPr id="5" name="Rectangle 5"/>
          <p:cNvSpPr>
            <a:spLocks noChangeArrowheads="1"/>
          </p:cNvSpPr>
          <p:nvPr/>
        </p:nvSpPr>
        <p:spPr bwMode="auto">
          <a:xfrm>
            <a:off x="3276600" y="3886200"/>
            <a:ext cx="4724399" cy="1200329"/>
          </a:xfrm>
          <a:prstGeom prst="rect">
            <a:avLst/>
          </a:prstGeom>
          <a:noFill/>
          <a:ln w="9525">
            <a:noFill/>
            <a:miter lim="800000"/>
            <a:headEnd/>
            <a:tailEnd/>
          </a:ln>
        </p:spPr>
        <p:txBody>
          <a:bodyPr wrap="square">
            <a:spAutoFit/>
          </a:bodyPr>
          <a:lstStyle/>
          <a:p>
            <a:r>
              <a:rPr lang="en-US" sz="2400" dirty="0" smtClean="0">
                <a:solidFill>
                  <a:schemeClr val="bg1"/>
                </a:solidFill>
                <a:latin typeface="Calibri" pitchFamily="34" charset="0"/>
              </a:rPr>
              <a:t>What do all bacteria have in common, and how do they vary?</a:t>
            </a:r>
          </a:p>
          <a:p>
            <a:r>
              <a:rPr lang="en-US" sz="2400" dirty="0" smtClean="0">
                <a:solidFill>
                  <a:schemeClr val="bg1"/>
                </a:solidFill>
                <a:latin typeface="Calibri" pitchFamily="34" charset="0"/>
              </a:rPr>
              <a:t>What are minimal genomes?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457200" y="152400"/>
            <a:ext cx="8229600" cy="1143000"/>
          </a:xfrm>
          <a:noFill/>
        </p:spPr>
        <p:txBody>
          <a:bodyPr>
            <a:noAutofit/>
          </a:bodyPr>
          <a:lstStyle/>
          <a:p>
            <a:pPr eaLnBrk="1" hangingPunct="1"/>
            <a:r>
              <a:rPr lang="en-US" sz="2800" dirty="0" smtClean="0">
                <a:solidFill>
                  <a:schemeClr val="tx2">
                    <a:lumMod val="20000"/>
                    <a:lumOff val="80000"/>
                  </a:schemeClr>
                </a:solidFill>
                <a:latin typeface="Rockwell Extra Bold" pitchFamily="18" charset="0"/>
              </a:rPr>
              <a:t>Celebrities of the prokaryotic world</a:t>
            </a:r>
          </a:p>
        </p:txBody>
      </p:sp>
      <p:pic>
        <p:nvPicPr>
          <p:cNvPr id="1029" name="Picture 3" descr="Euprymna_scolopes1"/>
          <p:cNvPicPr>
            <a:picLocks noGrp="1" noChangeAspect="1" noChangeArrowheads="1"/>
          </p:cNvPicPr>
          <p:nvPr>
            <p:ph idx="1"/>
          </p:nvPr>
        </p:nvPicPr>
        <p:blipFill>
          <a:blip r:embed="rId4" cstate="print"/>
          <a:srcRect/>
          <a:stretch>
            <a:fillRect/>
          </a:stretch>
        </p:blipFill>
        <p:spPr>
          <a:xfrm>
            <a:off x="762000" y="1361143"/>
            <a:ext cx="1752600" cy="1603375"/>
          </a:xfrm>
          <a:noFill/>
        </p:spPr>
      </p:pic>
      <p:sp>
        <p:nvSpPr>
          <p:cNvPr id="1030" name="Text Box 4"/>
          <p:cNvSpPr txBox="1">
            <a:spLocks noChangeArrowheads="1"/>
          </p:cNvSpPr>
          <p:nvPr/>
        </p:nvSpPr>
        <p:spPr bwMode="auto">
          <a:xfrm>
            <a:off x="533400" y="3042305"/>
            <a:ext cx="2362200" cy="523220"/>
          </a:xfrm>
          <a:prstGeom prst="rect">
            <a:avLst/>
          </a:prstGeom>
          <a:noFill/>
          <a:ln w="12700">
            <a:noFill/>
            <a:miter lim="800000"/>
            <a:headEnd type="none" w="sm" len="sm"/>
            <a:tailEnd type="none" w="sm" len="sm"/>
          </a:ln>
        </p:spPr>
        <p:txBody>
          <a:bodyPr>
            <a:spAutoFit/>
          </a:bodyPr>
          <a:lstStyle/>
          <a:p>
            <a:pPr>
              <a:spcBef>
                <a:spcPct val="50000"/>
              </a:spcBef>
            </a:pPr>
            <a:r>
              <a:rPr lang="en-US" sz="1400" i="1" dirty="0" err="1">
                <a:solidFill>
                  <a:schemeClr val="tx2">
                    <a:lumMod val="20000"/>
                    <a:lumOff val="80000"/>
                  </a:schemeClr>
                </a:solidFill>
              </a:rPr>
              <a:t>Euprymna</a:t>
            </a:r>
            <a:r>
              <a:rPr lang="en-US" sz="1400" i="1" dirty="0">
                <a:solidFill>
                  <a:schemeClr val="tx2">
                    <a:lumMod val="20000"/>
                    <a:lumOff val="80000"/>
                  </a:schemeClr>
                </a:solidFill>
              </a:rPr>
              <a:t> </a:t>
            </a:r>
            <a:r>
              <a:rPr lang="en-US" sz="1400" i="1" dirty="0" err="1">
                <a:solidFill>
                  <a:schemeClr val="tx2">
                    <a:lumMod val="20000"/>
                    <a:lumOff val="80000"/>
                  </a:schemeClr>
                </a:solidFill>
              </a:rPr>
              <a:t>scolopes</a:t>
            </a:r>
            <a:r>
              <a:rPr lang="en-US" sz="1400" dirty="0">
                <a:solidFill>
                  <a:schemeClr val="tx2">
                    <a:lumMod val="20000"/>
                    <a:lumOff val="80000"/>
                  </a:schemeClr>
                </a:solidFill>
              </a:rPr>
              <a:t> and symbiotic </a:t>
            </a:r>
            <a:r>
              <a:rPr lang="en-US" sz="1400" i="1" dirty="0" err="1">
                <a:solidFill>
                  <a:schemeClr val="tx2">
                    <a:lumMod val="20000"/>
                    <a:lumOff val="80000"/>
                  </a:schemeClr>
                </a:solidFill>
              </a:rPr>
              <a:t>Vibrio</a:t>
            </a:r>
            <a:r>
              <a:rPr lang="en-US" sz="1400" i="1" dirty="0">
                <a:solidFill>
                  <a:schemeClr val="tx2">
                    <a:lumMod val="20000"/>
                    <a:lumOff val="80000"/>
                  </a:schemeClr>
                </a:solidFill>
              </a:rPr>
              <a:t> </a:t>
            </a:r>
            <a:r>
              <a:rPr lang="en-US" sz="1400" i="1" dirty="0" err="1">
                <a:solidFill>
                  <a:schemeClr val="tx2">
                    <a:lumMod val="20000"/>
                    <a:lumOff val="80000"/>
                  </a:schemeClr>
                </a:solidFill>
              </a:rPr>
              <a:t>fischeri</a:t>
            </a:r>
            <a:r>
              <a:rPr lang="en-US" sz="1400" i="1" dirty="0">
                <a:solidFill>
                  <a:schemeClr val="tx2">
                    <a:lumMod val="20000"/>
                    <a:lumOff val="80000"/>
                  </a:schemeClr>
                </a:solidFill>
              </a:rPr>
              <a:t> </a:t>
            </a:r>
          </a:p>
        </p:txBody>
      </p:sp>
      <p:pic>
        <p:nvPicPr>
          <p:cNvPr id="1031" name="Picture 5" descr="gall1"/>
          <p:cNvPicPr>
            <a:picLocks noChangeAspect="1" noChangeArrowheads="1"/>
          </p:cNvPicPr>
          <p:nvPr/>
        </p:nvPicPr>
        <p:blipFill>
          <a:blip r:embed="rId5" cstate="print"/>
          <a:srcRect/>
          <a:stretch>
            <a:fillRect/>
          </a:stretch>
        </p:blipFill>
        <p:spPr bwMode="auto">
          <a:xfrm>
            <a:off x="3276600" y="1284943"/>
            <a:ext cx="2133600" cy="1638300"/>
          </a:xfrm>
          <a:prstGeom prst="rect">
            <a:avLst/>
          </a:prstGeom>
          <a:noFill/>
          <a:ln w="9525">
            <a:noFill/>
            <a:miter lim="800000"/>
            <a:headEnd/>
            <a:tailEnd/>
          </a:ln>
        </p:spPr>
      </p:pic>
      <p:sp>
        <p:nvSpPr>
          <p:cNvPr id="1032" name="Text Box 6"/>
          <p:cNvSpPr txBox="1">
            <a:spLocks noChangeArrowheads="1"/>
          </p:cNvSpPr>
          <p:nvPr/>
        </p:nvSpPr>
        <p:spPr bwMode="auto">
          <a:xfrm>
            <a:off x="3352800" y="3042305"/>
            <a:ext cx="2209800" cy="304800"/>
          </a:xfrm>
          <a:prstGeom prst="rect">
            <a:avLst/>
          </a:prstGeom>
          <a:noFill/>
          <a:ln w="12700">
            <a:noFill/>
            <a:miter lim="800000"/>
            <a:headEnd type="none" w="sm" len="sm"/>
            <a:tailEnd type="none" w="sm" len="sm"/>
          </a:ln>
        </p:spPr>
        <p:txBody>
          <a:bodyPr>
            <a:spAutoFit/>
          </a:bodyPr>
          <a:lstStyle/>
          <a:p>
            <a:pPr>
              <a:spcBef>
                <a:spcPct val="50000"/>
              </a:spcBef>
            </a:pPr>
            <a:r>
              <a:rPr lang="en-US" sz="1400" i="1">
                <a:solidFill>
                  <a:schemeClr val="tx2">
                    <a:lumMod val="20000"/>
                    <a:lumOff val="80000"/>
                  </a:schemeClr>
                </a:solidFill>
              </a:rPr>
              <a:t>Agrobacterium </a:t>
            </a:r>
            <a:r>
              <a:rPr lang="en-US" sz="1400">
                <a:solidFill>
                  <a:schemeClr val="tx2">
                    <a:lumMod val="20000"/>
                    <a:lumOff val="80000"/>
                  </a:schemeClr>
                </a:solidFill>
              </a:rPr>
              <a:t>infection</a:t>
            </a:r>
            <a:endParaRPr lang="en-US" sz="1400" i="1">
              <a:solidFill>
                <a:schemeClr val="tx2">
                  <a:lumMod val="20000"/>
                  <a:lumOff val="80000"/>
                </a:schemeClr>
              </a:solidFill>
            </a:endParaRPr>
          </a:p>
        </p:txBody>
      </p:sp>
      <p:graphicFrame>
        <p:nvGraphicFramePr>
          <p:cNvPr id="1026" name="Object 7"/>
          <p:cNvGraphicFramePr>
            <a:graphicFrameLocks noChangeAspect="1"/>
          </p:cNvGraphicFramePr>
          <p:nvPr/>
        </p:nvGraphicFramePr>
        <p:xfrm>
          <a:off x="6248400" y="1208743"/>
          <a:ext cx="2286000" cy="1757362"/>
        </p:xfrm>
        <a:graphic>
          <a:graphicData uri="http://schemas.openxmlformats.org/presentationml/2006/ole">
            <mc:AlternateContent xmlns:mc="http://schemas.openxmlformats.org/markup-compatibility/2006">
              <mc:Choice xmlns:v="urn:schemas-microsoft-com:vml" Requires="v">
                <p:oleObj spid="_x0000_s5185" name="Image" r:id="rId6" imgW="3352381" imgH="2577778" progId="">
                  <p:embed/>
                </p:oleObj>
              </mc:Choice>
              <mc:Fallback>
                <p:oleObj name="Image" r:id="rId6" imgW="3352381" imgH="2577778"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208743"/>
                        <a:ext cx="2286000" cy="175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3" name="Text Box 8"/>
          <p:cNvSpPr txBox="1">
            <a:spLocks noChangeArrowheads="1"/>
          </p:cNvSpPr>
          <p:nvPr/>
        </p:nvSpPr>
        <p:spPr bwMode="auto">
          <a:xfrm>
            <a:off x="6248400" y="3042305"/>
            <a:ext cx="2286000" cy="523220"/>
          </a:xfrm>
          <a:prstGeom prst="rect">
            <a:avLst/>
          </a:prstGeom>
          <a:noFill/>
          <a:ln w="12700">
            <a:noFill/>
            <a:miter lim="800000"/>
            <a:headEnd type="none" w="sm" len="sm"/>
            <a:tailEnd type="none" w="sm" len="sm"/>
          </a:ln>
        </p:spPr>
        <p:txBody>
          <a:bodyPr>
            <a:spAutoFit/>
          </a:bodyPr>
          <a:lstStyle/>
          <a:p>
            <a:pPr>
              <a:spcBef>
                <a:spcPct val="50000"/>
              </a:spcBef>
            </a:pPr>
            <a:r>
              <a:rPr lang="en-US" sz="1400">
                <a:solidFill>
                  <a:schemeClr val="tx2">
                    <a:lumMod val="20000"/>
                    <a:lumOff val="80000"/>
                  </a:schemeClr>
                </a:solidFill>
              </a:rPr>
              <a:t>Fruiting Body formation by </a:t>
            </a:r>
            <a:r>
              <a:rPr lang="en-US" sz="1400" i="1">
                <a:solidFill>
                  <a:schemeClr val="tx2">
                    <a:lumMod val="20000"/>
                    <a:lumOff val="80000"/>
                  </a:schemeClr>
                </a:solidFill>
              </a:rPr>
              <a:t>Myxococcus xanthus</a:t>
            </a:r>
          </a:p>
        </p:txBody>
      </p:sp>
      <p:pic>
        <p:nvPicPr>
          <p:cNvPr id="1034" name="Picture 9" descr="runend"/>
          <p:cNvPicPr>
            <a:picLocks noChangeAspect="1" noChangeArrowheads="1"/>
          </p:cNvPicPr>
          <p:nvPr/>
        </p:nvPicPr>
        <p:blipFill>
          <a:blip r:embed="rId8" cstate="print"/>
          <a:srcRect/>
          <a:stretch>
            <a:fillRect/>
          </a:stretch>
        </p:blipFill>
        <p:spPr bwMode="auto">
          <a:xfrm>
            <a:off x="762000" y="4090055"/>
            <a:ext cx="2362200" cy="1598613"/>
          </a:xfrm>
          <a:prstGeom prst="rect">
            <a:avLst/>
          </a:prstGeom>
          <a:noFill/>
          <a:ln w="9525">
            <a:noFill/>
            <a:miter lim="800000"/>
            <a:headEnd/>
            <a:tailEnd/>
          </a:ln>
        </p:spPr>
      </p:pic>
      <p:sp>
        <p:nvSpPr>
          <p:cNvPr id="1035" name="Text Box 10"/>
          <p:cNvSpPr txBox="1">
            <a:spLocks noChangeArrowheads="1"/>
          </p:cNvSpPr>
          <p:nvPr/>
        </p:nvSpPr>
        <p:spPr bwMode="auto">
          <a:xfrm>
            <a:off x="685800" y="5801380"/>
            <a:ext cx="2514600" cy="523220"/>
          </a:xfrm>
          <a:prstGeom prst="rect">
            <a:avLst/>
          </a:prstGeom>
          <a:noFill/>
          <a:ln w="12700">
            <a:noFill/>
            <a:miter lim="800000"/>
            <a:headEnd type="none" w="sm" len="sm"/>
            <a:tailEnd type="none" w="sm" len="sm"/>
          </a:ln>
        </p:spPr>
        <p:txBody>
          <a:bodyPr>
            <a:spAutoFit/>
          </a:bodyPr>
          <a:lstStyle/>
          <a:p>
            <a:pPr>
              <a:spcBef>
                <a:spcPct val="50000"/>
              </a:spcBef>
            </a:pPr>
            <a:r>
              <a:rPr lang="en-US" sz="1400">
                <a:solidFill>
                  <a:schemeClr val="tx2">
                    <a:lumMod val="20000"/>
                    <a:lumOff val="80000"/>
                  </a:schemeClr>
                </a:solidFill>
              </a:rPr>
              <a:t>Microbial cellulose production by </a:t>
            </a:r>
            <a:r>
              <a:rPr lang="en-US" sz="1400" i="1">
                <a:solidFill>
                  <a:schemeClr val="tx2">
                    <a:lumMod val="20000"/>
                    <a:lumOff val="80000"/>
                  </a:schemeClr>
                </a:solidFill>
              </a:rPr>
              <a:t>Acetobacter xylinum</a:t>
            </a:r>
          </a:p>
        </p:txBody>
      </p:sp>
      <p:graphicFrame>
        <p:nvGraphicFramePr>
          <p:cNvPr id="1027" name="Object 11"/>
          <p:cNvGraphicFramePr>
            <a:graphicFrameLocks noChangeAspect="1"/>
          </p:cNvGraphicFramePr>
          <p:nvPr/>
        </p:nvGraphicFramePr>
        <p:xfrm>
          <a:off x="3352800" y="4082118"/>
          <a:ext cx="2438400" cy="1614487"/>
        </p:xfrm>
        <a:graphic>
          <a:graphicData uri="http://schemas.openxmlformats.org/presentationml/2006/ole">
            <mc:AlternateContent xmlns:mc="http://schemas.openxmlformats.org/markup-compatibility/2006">
              <mc:Choice xmlns:v="urn:schemas-microsoft-com:vml" Requires="v">
                <p:oleObj spid="_x0000_s5186" name="Image" r:id="rId9" imgW="5079365" imgH="3365079" progId="">
                  <p:embed/>
                </p:oleObj>
              </mc:Choice>
              <mc:Fallback>
                <p:oleObj name="Image" r:id="rId9" imgW="5079365" imgH="3365079" progId="">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082118"/>
                        <a:ext cx="2438400"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6" name="Text Box 12"/>
          <p:cNvSpPr txBox="1">
            <a:spLocks noChangeArrowheads="1"/>
          </p:cNvSpPr>
          <p:nvPr/>
        </p:nvSpPr>
        <p:spPr bwMode="auto">
          <a:xfrm>
            <a:off x="3276600" y="5801380"/>
            <a:ext cx="2514600" cy="523220"/>
          </a:xfrm>
          <a:prstGeom prst="rect">
            <a:avLst/>
          </a:prstGeom>
          <a:noFill/>
          <a:ln w="12700">
            <a:noFill/>
            <a:miter lim="800000"/>
            <a:headEnd type="none" w="sm" len="sm"/>
            <a:tailEnd type="none" w="sm" len="sm"/>
          </a:ln>
        </p:spPr>
        <p:txBody>
          <a:bodyPr>
            <a:spAutoFit/>
          </a:bodyPr>
          <a:lstStyle/>
          <a:p>
            <a:pPr>
              <a:spcBef>
                <a:spcPct val="50000"/>
              </a:spcBef>
            </a:pPr>
            <a:r>
              <a:rPr lang="en-US" sz="1400">
                <a:solidFill>
                  <a:schemeClr val="tx2">
                    <a:lumMod val="20000"/>
                    <a:lumOff val="80000"/>
                  </a:schemeClr>
                </a:solidFill>
              </a:rPr>
              <a:t>Erythromycin biosynthesis by </a:t>
            </a:r>
            <a:r>
              <a:rPr lang="en-US" sz="1400" i="1">
                <a:solidFill>
                  <a:schemeClr val="tx2">
                    <a:lumMod val="20000"/>
                    <a:lumOff val="80000"/>
                  </a:schemeClr>
                </a:solidFill>
              </a:rPr>
              <a:t>Saccharopolyspora erythraea</a:t>
            </a:r>
          </a:p>
        </p:txBody>
      </p:sp>
      <p:sp>
        <p:nvSpPr>
          <p:cNvPr id="1037" name="Text Box 13"/>
          <p:cNvSpPr txBox="1">
            <a:spLocks noChangeArrowheads="1"/>
          </p:cNvSpPr>
          <p:nvPr/>
        </p:nvSpPr>
        <p:spPr bwMode="auto">
          <a:xfrm>
            <a:off x="6172200" y="5801380"/>
            <a:ext cx="2514600" cy="523220"/>
          </a:xfrm>
          <a:prstGeom prst="rect">
            <a:avLst/>
          </a:prstGeom>
          <a:noFill/>
          <a:ln w="12700">
            <a:noFill/>
            <a:miter lim="800000"/>
            <a:headEnd type="none" w="sm" len="sm"/>
            <a:tailEnd type="none" w="sm" len="sm"/>
          </a:ln>
        </p:spPr>
        <p:txBody>
          <a:bodyPr>
            <a:spAutoFit/>
          </a:bodyPr>
          <a:lstStyle/>
          <a:p>
            <a:pPr>
              <a:spcBef>
                <a:spcPct val="50000"/>
              </a:spcBef>
            </a:pPr>
            <a:r>
              <a:rPr lang="en-US" sz="1400">
                <a:solidFill>
                  <a:schemeClr val="tx2">
                    <a:lumMod val="20000"/>
                    <a:lumOff val="80000"/>
                  </a:schemeClr>
                </a:solidFill>
              </a:rPr>
              <a:t>Oil bioremediation by </a:t>
            </a:r>
            <a:r>
              <a:rPr lang="en-US" sz="1400" i="1">
                <a:solidFill>
                  <a:schemeClr val="tx2">
                    <a:lumMod val="20000"/>
                    <a:lumOff val="80000"/>
                  </a:schemeClr>
                </a:solidFill>
              </a:rPr>
              <a:t>Acinetobacter sp.</a:t>
            </a:r>
          </a:p>
        </p:txBody>
      </p:sp>
      <p:pic>
        <p:nvPicPr>
          <p:cNvPr id="1038" name="Picture 14" descr="Photo of oiled penguins Treasure tanker spill, South Africa"/>
          <p:cNvPicPr>
            <a:picLocks noChangeAspect="1" noChangeArrowheads="1"/>
          </p:cNvPicPr>
          <p:nvPr/>
        </p:nvPicPr>
        <p:blipFill>
          <a:blip r:embed="rId11" cstate="print"/>
          <a:srcRect/>
          <a:stretch>
            <a:fillRect/>
          </a:stretch>
        </p:blipFill>
        <p:spPr bwMode="auto">
          <a:xfrm>
            <a:off x="6096000" y="4242455"/>
            <a:ext cx="2743200" cy="1466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677863" y="381000"/>
            <a:ext cx="7856537" cy="609600"/>
          </a:xfrm>
        </p:spPr>
        <p:txBody>
          <a:bodyPr>
            <a:normAutofit fontScale="90000"/>
          </a:bodyPr>
          <a:lstStyle/>
          <a:p>
            <a:pPr eaLnBrk="1" hangingPunct="1"/>
            <a:r>
              <a:rPr lang="en-US" dirty="0" smtClean="0">
                <a:solidFill>
                  <a:schemeClr val="tx2">
                    <a:lumMod val="20000"/>
                    <a:lumOff val="80000"/>
                  </a:schemeClr>
                </a:solidFill>
                <a:latin typeface="Rockwell Extra Bold" pitchFamily="18" charset="0"/>
              </a:rPr>
              <a:t>A Core Bacterial Chassis</a:t>
            </a:r>
          </a:p>
        </p:txBody>
      </p:sp>
      <p:pic>
        <p:nvPicPr>
          <p:cNvPr id="8" name="Picture 3"/>
          <p:cNvPicPr>
            <a:picLocks noChangeAspect="1" noChangeArrowheads="1"/>
          </p:cNvPicPr>
          <p:nvPr/>
        </p:nvPicPr>
        <p:blipFill>
          <a:blip r:embed="rId3" cstate="print"/>
          <a:srcRect/>
          <a:stretch>
            <a:fillRect/>
          </a:stretch>
        </p:blipFill>
        <p:spPr bwMode="auto">
          <a:xfrm>
            <a:off x="619125" y="990600"/>
            <a:ext cx="7905750" cy="3286125"/>
          </a:xfrm>
          <a:prstGeom prst="rect">
            <a:avLst/>
          </a:prstGeom>
          <a:noFill/>
          <a:ln w="9525">
            <a:noFill/>
            <a:miter lim="800000"/>
            <a:headEnd/>
            <a:tailEnd/>
          </a:ln>
        </p:spPr>
      </p:pic>
      <p:sp>
        <p:nvSpPr>
          <p:cNvPr id="9" name="Text Box 4"/>
          <p:cNvSpPr txBox="1">
            <a:spLocks noChangeArrowheads="1"/>
          </p:cNvSpPr>
          <p:nvPr/>
        </p:nvSpPr>
        <p:spPr bwMode="auto">
          <a:xfrm>
            <a:off x="990600" y="4311650"/>
            <a:ext cx="14478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Cell growth and division</a:t>
            </a:r>
          </a:p>
        </p:txBody>
      </p:sp>
      <p:sp>
        <p:nvSpPr>
          <p:cNvPr id="10" name="Text Box 5"/>
          <p:cNvSpPr txBox="1">
            <a:spLocks noChangeArrowheads="1"/>
          </p:cNvSpPr>
          <p:nvPr/>
        </p:nvSpPr>
        <p:spPr bwMode="auto">
          <a:xfrm>
            <a:off x="2819400" y="4311650"/>
            <a:ext cx="16002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The Central Dogma</a:t>
            </a:r>
          </a:p>
        </p:txBody>
      </p:sp>
      <p:sp>
        <p:nvSpPr>
          <p:cNvPr id="11" name="Text Box 6"/>
          <p:cNvSpPr txBox="1">
            <a:spLocks noChangeArrowheads="1"/>
          </p:cNvSpPr>
          <p:nvPr/>
        </p:nvSpPr>
        <p:spPr bwMode="auto">
          <a:xfrm>
            <a:off x="4419600" y="4311650"/>
            <a:ext cx="16764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Primary Metabolism</a:t>
            </a:r>
          </a:p>
        </p:txBody>
      </p:sp>
      <p:sp>
        <p:nvSpPr>
          <p:cNvPr id="12" name="Text Box 7"/>
          <p:cNvSpPr txBox="1">
            <a:spLocks noChangeArrowheads="1"/>
          </p:cNvSpPr>
          <p:nvPr/>
        </p:nvSpPr>
        <p:spPr bwMode="auto">
          <a:xfrm>
            <a:off x="6324600" y="4311650"/>
            <a:ext cx="16764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Environment Sensing</a:t>
            </a:r>
          </a:p>
        </p:txBody>
      </p:sp>
      <p:sp>
        <p:nvSpPr>
          <p:cNvPr id="13" name="Rectangle 8"/>
          <p:cNvSpPr>
            <a:spLocks noChangeArrowheads="1"/>
          </p:cNvSpPr>
          <p:nvPr/>
        </p:nvSpPr>
        <p:spPr bwMode="auto">
          <a:xfrm>
            <a:off x="1447800" y="5181600"/>
            <a:ext cx="7467600" cy="1416050"/>
          </a:xfrm>
          <a:prstGeom prst="rect">
            <a:avLst/>
          </a:prstGeom>
          <a:noFill/>
          <a:ln w="9525">
            <a:noFill/>
            <a:miter lim="800000"/>
            <a:headEnd/>
            <a:tailEnd/>
          </a:ln>
        </p:spPr>
        <p:txBody>
          <a:bodyPr>
            <a:spAutoFit/>
          </a:bodyPr>
          <a:lstStyle/>
          <a:p>
            <a:pPr>
              <a:lnSpc>
                <a:spcPct val="90000"/>
              </a:lnSpc>
              <a:spcBef>
                <a:spcPct val="20000"/>
              </a:spcBef>
              <a:buFont typeface="Wingdings" pitchFamily="2" charset="2"/>
              <a:buChar char="§"/>
            </a:pPr>
            <a:r>
              <a:rPr lang="en-US" sz="2800">
                <a:solidFill>
                  <a:schemeClr val="tx2">
                    <a:lumMod val="20000"/>
                    <a:lumOff val="80000"/>
                  </a:schemeClr>
                </a:solidFill>
              </a:rPr>
              <a:t>  ~3000 genes common to all bacteria</a:t>
            </a:r>
          </a:p>
          <a:p>
            <a:pPr>
              <a:lnSpc>
                <a:spcPct val="90000"/>
              </a:lnSpc>
              <a:spcBef>
                <a:spcPct val="20000"/>
              </a:spcBef>
              <a:buFont typeface="Wingdings" pitchFamily="2" charset="2"/>
              <a:buChar char="§"/>
            </a:pPr>
            <a:r>
              <a:rPr lang="en-US" sz="2800">
                <a:solidFill>
                  <a:schemeClr val="tx2">
                    <a:lumMod val="20000"/>
                    <a:lumOff val="80000"/>
                  </a:schemeClr>
                </a:solidFill>
              </a:rPr>
              <a:t>  Encoded by ~3 million bases of DNA</a:t>
            </a:r>
          </a:p>
          <a:p>
            <a:pPr>
              <a:lnSpc>
                <a:spcPct val="90000"/>
              </a:lnSpc>
              <a:spcBef>
                <a:spcPct val="20000"/>
              </a:spcBef>
              <a:buFont typeface="Wingdings" pitchFamily="2" charset="2"/>
              <a:buChar char="§"/>
            </a:pPr>
            <a:r>
              <a:rPr lang="en-US" sz="2800">
                <a:solidFill>
                  <a:schemeClr val="tx2">
                    <a:lumMod val="20000"/>
                    <a:lumOff val="80000"/>
                  </a:schemeClr>
                </a:solidFill>
              </a:rPr>
              <a:t>  Almost identical among Enterobacteria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584775"/>
          </a:xfrm>
          <a:prstGeom prst="rect">
            <a:avLst/>
          </a:prstGeom>
          <a:noFill/>
          <a:ln w="9525">
            <a:noFill/>
            <a:miter lim="800000"/>
            <a:headEnd/>
            <a:tailEnd/>
          </a:ln>
        </p:spPr>
        <p:txBody>
          <a:bodyPr wrap="square">
            <a:spAutoFit/>
          </a:bodyPr>
          <a:lstStyle/>
          <a:p>
            <a:pPr algn="ctr"/>
            <a:r>
              <a:rPr lang="en-US" sz="3200" dirty="0" smtClean="0">
                <a:solidFill>
                  <a:srgbClr val="1F497D">
                    <a:lumMod val="20000"/>
                    <a:lumOff val="80000"/>
                  </a:srgbClr>
                </a:solidFill>
                <a:latin typeface="Rockwell Extra Bold" pitchFamily="18" charset="0"/>
                <a:cs typeface="Arial" pitchFamily="34" charset="0"/>
              </a:rPr>
              <a:t>Construction of Minimal Genomes</a:t>
            </a:r>
            <a:endParaRPr lang="en-US" sz="3200" dirty="0">
              <a:solidFill>
                <a:srgbClr val="1F497D">
                  <a:lumMod val="20000"/>
                  <a:lumOff val="80000"/>
                </a:srgbClr>
              </a:solidFill>
              <a:latin typeface="Rockwell Extra Bold" pitchFamily="18" charset="0"/>
              <a:cs typeface="Arial" pitchFamily="34" charset="0"/>
            </a:endParaRPr>
          </a:p>
        </p:txBody>
      </p:sp>
      <p:pic>
        <p:nvPicPr>
          <p:cNvPr id="1026" name="Picture 2" descr="C:\Users\JCAnderson\Documents\Courses\SynBio Bootcamp\020509-Parts and Chassis\Coli genome.png"/>
          <p:cNvPicPr>
            <a:picLocks noChangeAspect="1" noChangeArrowheads="1"/>
          </p:cNvPicPr>
          <p:nvPr/>
        </p:nvPicPr>
        <p:blipFill>
          <a:blip r:embed="rId4" cstate="print"/>
          <a:srcRect/>
          <a:stretch>
            <a:fillRect/>
          </a:stretch>
        </p:blipFill>
        <p:spPr bwMode="auto">
          <a:xfrm>
            <a:off x="304800" y="1143000"/>
            <a:ext cx="5410200" cy="5410200"/>
          </a:xfrm>
          <a:prstGeom prst="rect">
            <a:avLst/>
          </a:prstGeom>
          <a:noFill/>
        </p:spPr>
      </p:pic>
      <p:sp>
        <p:nvSpPr>
          <p:cNvPr id="7" name="Text Box 4"/>
          <p:cNvSpPr txBox="1">
            <a:spLocks noChangeArrowheads="1"/>
          </p:cNvSpPr>
          <p:nvPr/>
        </p:nvSpPr>
        <p:spPr bwMode="auto">
          <a:xfrm>
            <a:off x="2590800" y="6553200"/>
            <a:ext cx="5943600" cy="276999"/>
          </a:xfrm>
          <a:prstGeom prst="rect">
            <a:avLst/>
          </a:prstGeom>
          <a:noFill/>
          <a:ln w="9525">
            <a:noFill/>
            <a:miter lim="800000"/>
            <a:headEnd/>
            <a:tailEnd/>
          </a:ln>
        </p:spPr>
        <p:txBody>
          <a:bodyPr wrap="square">
            <a:spAutoFit/>
          </a:bodyPr>
          <a:lstStyle/>
          <a:p>
            <a:pPr>
              <a:spcBef>
                <a:spcPct val="50000"/>
              </a:spcBef>
            </a:pPr>
            <a:r>
              <a:rPr lang="en-US" sz="1200" dirty="0" err="1">
                <a:solidFill>
                  <a:schemeClr val="tx2">
                    <a:lumMod val="20000"/>
                    <a:lumOff val="80000"/>
                  </a:schemeClr>
                </a:solidFill>
              </a:rPr>
              <a:t>Blattner</a:t>
            </a:r>
            <a:r>
              <a:rPr lang="en-US" sz="1200" dirty="0">
                <a:solidFill>
                  <a:schemeClr val="tx2">
                    <a:lumMod val="20000"/>
                    <a:lumOff val="80000"/>
                  </a:schemeClr>
                </a:solidFill>
              </a:rPr>
              <a:t> and coworkers. Science. 2006 May 19;312(5776):1044-6</a:t>
            </a:r>
          </a:p>
        </p:txBody>
      </p:sp>
      <p:sp>
        <p:nvSpPr>
          <p:cNvPr id="10" name="Line 5"/>
          <p:cNvSpPr>
            <a:spLocks noChangeShapeType="1"/>
          </p:cNvSpPr>
          <p:nvPr/>
        </p:nvSpPr>
        <p:spPr bwMode="auto">
          <a:xfrm flipH="1">
            <a:off x="4275138" y="1905000"/>
            <a:ext cx="1579562" cy="1676400"/>
          </a:xfrm>
          <a:prstGeom prst="line">
            <a:avLst/>
          </a:prstGeom>
          <a:noFill/>
          <a:ln w="38100">
            <a:solidFill>
              <a:schemeClr val="tx2">
                <a:lumMod val="20000"/>
                <a:lumOff val="80000"/>
              </a:schemeClr>
            </a:solidFill>
            <a:round/>
            <a:headEnd/>
            <a:tailEnd type="triangle" w="med" len="med"/>
          </a:ln>
        </p:spPr>
        <p:txBody>
          <a:bodyPr/>
          <a:lstStyle/>
          <a:p>
            <a:endParaRPr lang="en-US">
              <a:solidFill>
                <a:schemeClr val="tx2">
                  <a:lumMod val="20000"/>
                  <a:lumOff val="80000"/>
                </a:schemeClr>
              </a:solidFill>
            </a:endParaRPr>
          </a:p>
        </p:txBody>
      </p:sp>
      <p:sp>
        <p:nvSpPr>
          <p:cNvPr id="12" name="Line 6"/>
          <p:cNvSpPr>
            <a:spLocks noChangeShapeType="1"/>
          </p:cNvSpPr>
          <p:nvPr/>
        </p:nvSpPr>
        <p:spPr bwMode="auto">
          <a:xfrm flipH="1">
            <a:off x="4732338" y="2590800"/>
            <a:ext cx="457200" cy="838200"/>
          </a:xfrm>
          <a:prstGeom prst="line">
            <a:avLst/>
          </a:prstGeom>
          <a:noFill/>
          <a:ln w="38100">
            <a:solidFill>
              <a:schemeClr val="tx2">
                <a:lumMod val="20000"/>
                <a:lumOff val="80000"/>
              </a:schemeClr>
            </a:solidFill>
            <a:round/>
            <a:headEnd/>
            <a:tailEnd type="triangle" w="med" len="med"/>
          </a:ln>
        </p:spPr>
        <p:txBody>
          <a:bodyPr/>
          <a:lstStyle/>
          <a:p>
            <a:endParaRPr lang="en-US">
              <a:solidFill>
                <a:schemeClr val="tx2">
                  <a:lumMod val="20000"/>
                  <a:lumOff val="80000"/>
                </a:schemeClr>
              </a:solidFill>
            </a:endParaRPr>
          </a:p>
        </p:txBody>
      </p:sp>
      <p:sp>
        <p:nvSpPr>
          <p:cNvPr id="13" name="Text Box 7"/>
          <p:cNvSpPr txBox="1">
            <a:spLocks noChangeArrowheads="1"/>
          </p:cNvSpPr>
          <p:nvPr/>
        </p:nvSpPr>
        <p:spPr bwMode="auto">
          <a:xfrm>
            <a:off x="5189538" y="1143000"/>
            <a:ext cx="3276600" cy="830997"/>
          </a:xfrm>
          <a:prstGeom prst="rect">
            <a:avLst/>
          </a:prstGeom>
          <a:noFill/>
          <a:ln w="9525">
            <a:noFill/>
            <a:miter lim="800000"/>
            <a:headEnd/>
            <a:tailEnd/>
          </a:ln>
        </p:spPr>
        <p:txBody>
          <a:bodyPr>
            <a:spAutoFit/>
          </a:bodyPr>
          <a:lstStyle/>
          <a:p>
            <a:pPr>
              <a:spcBef>
                <a:spcPct val="50000"/>
              </a:spcBef>
            </a:pPr>
            <a:r>
              <a:rPr lang="en-US" sz="2400" b="1">
                <a:solidFill>
                  <a:schemeClr val="tx2">
                    <a:lumMod val="20000"/>
                    <a:lumOff val="80000"/>
                  </a:schemeClr>
                </a:solidFill>
              </a:rPr>
              <a:t>Deletions in other enterobacteria</a:t>
            </a:r>
          </a:p>
        </p:txBody>
      </p:sp>
      <p:sp>
        <p:nvSpPr>
          <p:cNvPr id="14" name="Text Box 8"/>
          <p:cNvSpPr txBox="1">
            <a:spLocks noChangeArrowheads="1"/>
          </p:cNvSpPr>
          <p:nvPr/>
        </p:nvSpPr>
        <p:spPr bwMode="auto">
          <a:xfrm>
            <a:off x="6456363" y="2971800"/>
            <a:ext cx="2667000" cy="1200329"/>
          </a:xfrm>
          <a:prstGeom prst="rect">
            <a:avLst/>
          </a:prstGeom>
          <a:noFill/>
          <a:ln w="9525">
            <a:noFill/>
            <a:miter lim="800000"/>
            <a:headEnd/>
            <a:tailEnd/>
          </a:ln>
        </p:spPr>
        <p:txBody>
          <a:bodyPr>
            <a:spAutoFit/>
          </a:bodyPr>
          <a:lstStyle/>
          <a:p>
            <a:pPr>
              <a:spcBef>
                <a:spcPct val="50000"/>
              </a:spcBef>
            </a:pPr>
            <a:r>
              <a:rPr lang="en-US" sz="2400" b="1">
                <a:solidFill>
                  <a:schemeClr val="tx2">
                    <a:lumMod val="20000"/>
                    <a:lumOff val="80000"/>
                  </a:schemeClr>
                </a:solidFill>
              </a:rPr>
              <a:t>Deletions Made in </a:t>
            </a:r>
            <a:r>
              <a:rPr lang="en-US" sz="2400" b="1" i="1">
                <a:solidFill>
                  <a:schemeClr val="tx2">
                    <a:lumMod val="20000"/>
                    <a:lumOff val="80000"/>
                  </a:schemeClr>
                </a:solidFill>
              </a:rPr>
              <a:t>E. coli</a:t>
            </a:r>
            <a:r>
              <a:rPr lang="en-US" sz="2400" b="1">
                <a:solidFill>
                  <a:schemeClr val="tx2">
                    <a:lumMod val="20000"/>
                    <a:lumOff val="80000"/>
                  </a:schemeClr>
                </a:solidFill>
              </a:rPr>
              <a:t> K12 MG1655</a:t>
            </a:r>
          </a:p>
        </p:txBody>
      </p:sp>
      <p:sp>
        <p:nvSpPr>
          <p:cNvPr id="15" name="Line 9"/>
          <p:cNvSpPr>
            <a:spLocks noChangeShapeType="1"/>
          </p:cNvSpPr>
          <p:nvPr/>
        </p:nvSpPr>
        <p:spPr bwMode="auto">
          <a:xfrm flipH="1">
            <a:off x="4275138" y="3581400"/>
            <a:ext cx="2181225" cy="1447800"/>
          </a:xfrm>
          <a:prstGeom prst="line">
            <a:avLst/>
          </a:prstGeom>
          <a:noFill/>
          <a:ln w="38100">
            <a:solidFill>
              <a:schemeClr val="tx2">
                <a:lumMod val="20000"/>
                <a:lumOff val="80000"/>
              </a:schemeClr>
            </a:solidFill>
            <a:round/>
            <a:headEnd/>
            <a:tailEnd type="triangle" w="med" len="med"/>
          </a:ln>
        </p:spPr>
        <p:txBody>
          <a:bodyPr/>
          <a:lstStyle/>
          <a:p>
            <a:endParaRPr lang="en-US">
              <a:solidFill>
                <a:schemeClr val="tx2">
                  <a:lumMod val="20000"/>
                  <a:lumOff val="80000"/>
                </a:schemeClr>
              </a:solidFill>
            </a:endParaRPr>
          </a:p>
        </p:txBody>
      </p:sp>
      <p:sp>
        <p:nvSpPr>
          <p:cNvPr id="16" name="Text Box 10"/>
          <p:cNvSpPr txBox="1">
            <a:spLocks noChangeArrowheads="1"/>
          </p:cNvSpPr>
          <p:nvPr/>
        </p:nvSpPr>
        <p:spPr bwMode="auto">
          <a:xfrm>
            <a:off x="5494338" y="5105400"/>
            <a:ext cx="3649662" cy="1015663"/>
          </a:xfrm>
          <a:prstGeom prst="rect">
            <a:avLst/>
          </a:prstGeom>
          <a:noFill/>
          <a:ln w="9525">
            <a:noFill/>
            <a:miter lim="800000"/>
            <a:headEnd/>
            <a:tailEnd/>
          </a:ln>
        </p:spPr>
        <p:txBody>
          <a:bodyPr>
            <a:spAutoFit/>
          </a:bodyPr>
          <a:lstStyle/>
          <a:p>
            <a:pPr>
              <a:spcBef>
                <a:spcPct val="50000"/>
              </a:spcBef>
            </a:pPr>
            <a:r>
              <a:rPr lang="en-US" sz="2400" b="1" i="1">
                <a:solidFill>
                  <a:schemeClr val="tx2">
                    <a:lumMod val="20000"/>
                    <a:lumOff val="80000"/>
                  </a:schemeClr>
                </a:solidFill>
              </a:rPr>
              <a:t>Mycoplasma genitalium</a:t>
            </a:r>
          </a:p>
          <a:p>
            <a:pPr>
              <a:spcBef>
                <a:spcPct val="50000"/>
              </a:spcBef>
            </a:pPr>
            <a:r>
              <a:rPr lang="en-US" sz="2400" b="1" i="1">
                <a:solidFill>
                  <a:schemeClr val="tx2">
                    <a:lumMod val="20000"/>
                    <a:lumOff val="80000"/>
                  </a:schemeClr>
                </a:solidFill>
              </a:rPr>
              <a:t>Mesoplasma florum</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1"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heckerboard(across)">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2" grpId="1" animBg="1"/>
      <p:bldP spid="13" grpId="0"/>
      <p:bldP spid="14" grpId="0"/>
      <p:bldP spid="15"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609600" y="2133600"/>
            <a:ext cx="8229600" cy="1446550"/>
          </a:xfrm>
          <a:prstGeom prst="rect">
            <a:avLst/>
          </a:prstGeom>
        </p:spPr>
        <p:txBody>
          <a:bodyPr wrap="square">
            <a:spAutoFit/>
          </a:bodyPr>
          <a:lstStyle/>
          <a:p>
            <a:r>
              <a:rPr lang="en-US" sz="4400" dirty="0" smtClean="0">
                <a:solidFill>
                  <a:schemeClr val="bg1"/>
                </a:solidFill>
                <a:latin typeface="Rockwell Extra Bold" pitchFamily="18" charset="0"/>
                <a:cs typeface="Arial" pitchFamily="34" charset="0"/>
              </a:rPr>
              <a:t>Understanding bacterial </a:t>
            </a:r>
            <a:r>
              <a:rPr lang="en-US" sz="4400" dirty="0" err="1" smtClean="0">
                <a:solidFill>
                  <a:schemeClr val="bg1"/>
                </a:solidFill>
                <a:latin typeface="Rockwell Extra Bold" pitchFamily="18" charset="0"/>
                <a:cs typeface="Arial" pitchFamily="34" charset="0"/>
              </a:rPr>
              <a:t>pathogenicity</a:t>
            </a:r>
            <a:endParaRPr lang="en-US" sz="4400" dirty="0" smtClean="0">
              <a:solidFill>
                <a:schemeClr val="bg1"/>
              </a:solidFill>
              <a:latin typeface="Rockwell Extra Bold" pitchFamily="18" charset="0"/>
              <a:cs typeface="Arial" pitchFamily="34" charset="0"/>
            </a:endParaRPr>
          </a:p>
        </p:txBody>
      </p:sp>
      <p:sp>
        <p:nvSpPr>
          <p:cNvPr id="5" name="Rectangle 5"/>
          <p:cNvSpPr>
            <a:spLocks noChangeArrowheads="1"/>
          </p:cNvSpPr>
          <p:nvPr/>
        </p:nvSpPr>
        <p:spPr bwMode="auto">
          <a:xfrm>
            <a:off x="3048000" y="3886200"/>
            <a:ext cx="5257800" cy="1200329"/>
          </a:xfrm>
          <a:prstGeom prst="rect">
            <a:avLst/>
          </a:prstGeom>
          <a:noFill/>
          <a:ln w="9525">
            <a:noFill/>
            <a:miter lim="800000"/>
            <a:headEnd/>
            <a:tailEnd/>
          </a:ln>
        </p:spPr>
        <p:txBody>
          <a:bodyPr wrap="square">
            <a:spAutoFit/>
          </a:bodyPr>
          <a:lstStyle/>
          <a:p>
            <a:r>
              <a:rPr lang="en-US" sz="2400" dirty="0" smtClean="0">
                <a:solidFill>
                  <a:schemeClr val="bg1"/>
                </a:solidFill>
                <a:latin typeface="Calibri" pitchFamily="34" charset="0"/>
              </a:rPr>
              <a:t>What are virulence factors?</a:t>
            </a:r>
          </a:p>
          <a:p>
            <a:r>
              <a:rPr lang="en-US" sz="2400" dirty="0" smtClean="0">
                <a:solidFill>
                  <a:schemeClr val="bg1"/>
                </a:solidFill>
                <a:latin typeface="Calibri" pitchFamily="34" charset="0"/>
              </a:rPr>
              <a:t>What is present in lab strains of </a:t>
            </a:r>
            <a:r>
              <a:rPr lang="en-US" sz="2400" i="1" dirty="0" smtClean="0">
                <a:solidFill>
                  <a:schemeClr val="bg1"/>
                </a:solidFill>
                <a:latin typeface="Calibri" pitchFamily="34" charset="0"/>
              </a:rPr>
              <a:t>E. coli</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What other dangers lurk in the genome?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Popular Chasses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371600"/>
            <a:ext cx="6324600" cy="2308324"/>
          </a:xfrm>
          <a:prstGeom prst="rect">
            <a:avLst/>
          </a:prstGeom>
        </p:spPr>
        <p:txBody>
          <a:bodyPr wrap="square">
            <a:spAutoFit/>
          </a:bodyPr>
          <a:lstStyle/>
          <a:p>
            <a:pPr marL="457200" indent="-457200">
              <a:buFont typeface="Wingdings" pitchFamily="2" charset="2"/>
              <a:buChar char="§"/>
            </a:pPr>
            <a:r>
              <a:rPr lang="en-US" sz="2400" i="1" dirty="0" smtClean="0">
                <a:solidFill>
                  <a:srgbClr val="1F497D">
                    <a:lumMod val="20000"/>
                    <a:lumOff val="80000"/>
                  </a:srgbClr>
                </a:solidFill>
                <a:latin typeface="Calibri" pitchFamily="34" charset="0"/>
              </a:rPr>
              <a:t>E. coli</a:t>
            </a:r>
          </a:p>
          <a:p>
            <a:pPr marL="457200" indent="-457200">
              <a:buFont typeface="Wingdings" pitchFamily="2" charset="2"/>
              <a:buChar char="§"/>
            </a:pPr>
            <a:r>
              <a:rPr lang="en-US" sz="2400" i="1" dirty="0" smtClean="0">
                <a:solidFill>
                  <a:srgbClr val="1F497D">
                    <a:lumMod val="20000"/>
                    <a:lumOff val="80000"/>
                  </a:srgbClr>
                </a:solidFill>
                <a:latin typeface="Calibri" pitchFamily="34" charset="0"/>
              </a:rPr>
              <a:t>S. </a:t>
            </a:r>
            <a:r>
              <a:rPr lang="en-US" sz="2400" i="1" dirty="0" err="1" smtClean="0">
                <a:solidFill>
                  <a:srgbClr val="1F497D">
                    <a:lumMod val="20000"/>
                    <a:lumOff val="80000"/>
                  </a:srgbClr>
                </a:solidFill>
                <a:latin typeface="Calibri" pitchFamily="34" charset="0"/>
              </a:rPr>
              <a:t>cerevisiae</a:t>
            </a:r>
            <a:r>
              <a:rPr lang="en-US" sz="2400" i="1" dirty="0" smtClean="0">
                <a:solidFill>
                  <a:srgbClr val="1F497D">
                    <a:lumMod val="20000"/>
                    <a:lumOff val="80000"/>
                  </a:srgbClr>
                </a:solidFill>
                <a:latin typeface="Calibri" pitchFamily="34" charset="0"/>
              </a:rPr>
              <a:t> </a:t>
            </a:r>
            <a:r>
              <a:rPr lang="en-US" sz="2400" dirty="0" smtClean="0">
                <a:solidFill>
                  <a:srgbClr val="1F497D">
                    <a:lumMod val="20000"/>
                    <a:lumOff val="80000"/>
                  </a:srgbClr>
                </a:solidFill>
                <a:latin typeface="Calibri" pitchFamily="34" charset="0"/>
              </a:rPr>
              <a:t>(‘yeast’)</a:t>
            </a:r>
          </a:p>
          <a:p>
            <a:pPr marL="457200" indent="-457200">
              <a:buFont typeface="Wingdings" pitchFamily="2" charset="2"/>
              <a:buChar char="§"/>
            </a:pPr>
            <a:r>
              <a:rPr lang="en-US" sz="2400" i="1" dirty="0" smtClean="0">
                <a:solidFill>
                  <a:srgbClr val="1F497D">
                    <a:lumMod val="20000"/>
                    <a:lumOff val="80000"/>
                  </a:srgbClr>
                </a:solidFill>
                <a:latin typeface="Calibri" pitchFamily="34" charset="0"/>
              </a:rPr>
              <a:t>H. sapiens</a:t>
            </a:r>
          </a:p>
          <a:p>
            <a:pPr marL="457200" indent="-457200">
              <a:buFont typeface="Wingdings" pitchFamily="2" charset="2"/>
              <a:buChar char="§"/>
            </a:pPr>
            <a:r>
              <a:rPr lang="en-US" sz="2400" i="1" dirty="0" smtClean="0">
                <a:solidFill>
                  <a:srgbClr val="1F497D">
                    <a:lumMod val="20000"/>
                    <a:lumOff val="80000"/>
                  </a:srgbClr>
                </a:solidFill>
                <a:latin typeface="Calibri" pitchFamily="34" charset="0"/>
              </a:rPr>
              <a:t>S. </a:t>
            </a:r>
            <a:r>
              <a:rPr lang="en-US" sz="2400" i="1" dirty="0" err="1" smtClean="0">
                <a:solidFill>
                  <a:srgbClr val="1F497D">
                    <a:lumMod val="20000"/>
                    <a:lumOff val="80000"/>
                  </a:srgbClr>
                </a:solidFill>
                <a:latin typeface="Calibri" pitchFamily="34" charset="0"/>
              </a:rPr>
              <a:t>elongatus</a:t>
            </a:r>
            <a:r>
              <a:rPr lang="en-US" sz="2400" i="1" dirty="0" smtClean="0">
                <a:solidFill>
                  <a:srgbClr val="1F497D">
                    <a:lumMod val="20000"/>
                    <a:lumOff val="80000"/>
                  </a:srgbClr>
                </a:solidFill>
                <a:latin typeface="Calibri" pitchFamily="34" charset="0"/>
              </a:rPr>
              <a:t> </a:t>
            </a:r>
            <a:r>
              <a:rPr lang="en-US" sz="2400" dirty="0" smtClean="0">
                <a:solidFill>
                  <a:srgbClr val="1F497D">
                    <a:lumMod val="20000"/>
                    <a:lumOff val="80000"/>
                  </a:srgbClr>
                </a:solidFill>
                <a:latin typeface="Calibri" pitchFamily="34" charset="0"/>
              </a:rPr>
              <a:t>(‘</a:t>
            </a:r>
            <a:r>
              <a:rPr lang="en-US" sz="2400" dirty="0" err="1" smtClean="0">
                <a:solidFill>
                  <a:srgbClr val="1F497D">
                    <a:lumMod val="20000"/>
                    <a:lumOff val="80000"/>
                  </a:srgbClr>
                </a:solidFill>
                <a:latin typeface="Calibri" pitchFamily="34" charset="0"/>
              </a:rPr>
              <a:t>cyanobacteria</a:t>
            </a:r>
            <a:r>
              <a:rPr lang="en-US" sz="2400" dirty="0" smtClean="0">
                <a:solidFill>
                  <a:srgbClr val="1F497D">
                    <a:lumMod val="20000"/>
                    <a:lumOff val="80000"/>
                  </a:srgbClr>
                </a:solidFill>
                <a:latin typeface="Calibri" pitchFamily="34" charset="0"/>
              </a:rPr>
              <a: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Various plants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In vitro</a:t>
            </a:r>
          </a:p>
        </p:txBody>
      </p:sp>
      <p:sp>
        <p:nvSpPr>
          <p:cNvPr id="10" name="Rectangle 9"/>
          <p:cNvSpPr/>
          <p:nvPr/>
        </p:nvSpPr>
        <p:spPr>
          <a:xfrm>
            <a:off x="1066800" y="3733800"/>
            <a:ext cx="7543800" cy="2308324"/>
          </a:xfrm>
          <a:prstGeom prst="rect">
            <a:avLst/>
          </a:prstGeom>
        </p:spPr>
        <p:txBody>
          <a:bodyPr wrap="square">
            <a:spAutoFit/>
          </a:bodyPr>
          <a:lstStyle/>
          <a:p>
            <a:pPr marL="457200" indent="-457200"/>
            <a:r>
              <a:rPr lang="en-US" sz="2400" dirty="0" smtClean="0">
                <a:solidFill>
                  <a:srgbClr val="1F497D">
                    <a:lumMod val="20000"/>
                    <a:lumOff val="80000"/>
                  </a:srgbClr>
                </a:solidFill>
                <a:latin typeface="Calibri" pitchFamily="34" charset="0"/>
              </a:rPr>
              <a:t>The Chassis provides: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Encodes the central dogma processes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Represents the initial state of biochemical system</a:t>
            </a:r>
          </a:p>
          <a:p>
            <a:pPr marL="457200" indent="-457200">
              <a:buFont typeface="Wingdings" pitchFamily="2" charset="2"/>
              <a:buChar char="§"/>
            </a:pPr>
            <a:r>
              <a:rPr lang="en-US" sz="2400" dirty="0">
                <a:solidFill>
                  <a:srgbClr val="1F497D">
                    <a:lumMod val="20000"/>
                    <a:lumOff val="80000"/>
                  </a:srgbClr>
                </a:solidFill>
                <a:latin typeface="Calibri" pitchFamily="34" charset="0"/>
              </a:rPr>
              <a:t>Stable replication of DNAs</a:t>
            </a:r>
          </a:p>
          <a:p>
            <a:pPr marL="457200" indent="-457200">
              <a:buFont typeface="Wingdings" pitchFamily="2" charset="2"/>
              <a:buChar char="§"/>
            </a:pPr>
            <a:endParaRPr lang="en-US" sz="24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You are designing a ‘strain’ by starting with a ‘chassis’</a:t>
            </a:r>
          </a:p>
        </p:txBody>
      </p:sp>
      <p:sp>
        <p:nvSpPr>
          <p:cNvPr id="12" name="Rectangle 11"/>
          <p:cNvSpPr/>
          <p:nvPr/>
        </p:nvSpPr>
        <p:spPr>
          <a:xfrm>
            <a:off x="1981200" y="1600200"/>
            <a:ext cx="6324600" cy="461665"/>
          </a:xfrm>
          <a:prstGeom prst="rect">
            <a:avLst/>
          </a:prstGeom>
        </p:spPr>
        <p:txBody>
          <a:bodyPr wrap="square">
            <a:spAutoFit/>
          </a:bodyPr>
          <a:lstStyle/>
          <a:p>
            <a:pPr marL="457200" indent="-457200">
              <a:buFont typeface="Wingdings" pitchFamily="2" charset="2"/>
              <a:buChar char="§"/>
            </a:pPr>
            <a:r>
              <a:rPr lang="en-US" sz="2400" i="1" dirty="0" smtClean="0">
                <a:solidFill>
                  <a:schemeClr val="accent2">
                    <a:lumMod val="60000"/>
                    <a:lumOff val="40000"/>
                  </a:schemeClr>
                </a:solidFill>
                <a:latin typeface="Calibri" pitchFamily="34" charset="0"/>
              </a:rPr>
              <a:t>E. coli</a:t>
            </a:r>
            <a:endParaRPr lang="en-US" sz="2400" dirty="0" smtClean="0">
              <a:solidFill>
                <a:schemeClr val="accent2">
                  <a:lumMod val="60000"/>
                  <a:lumOff val="40000"/>
                </a:schemeClr>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677863" y="381000"/>
            <a:ext cx="7856537" cy="609600"/>
          </a:xfrm>
        </p:spPr>
        <p:txBody>
          <a:bodyPr>
            <a:normAutofit fontScale="90000"/>
          </a:bodyPr>
          <a:lstStyle/>
          <a:p>
            <a:pPr eaLnBrk="1" hangingPunct="1"/>
            <a:r>
              <a:rPr lang="en-US" dirty="0" smtClean="0">
                <a:solidFill>
                  <a:schemeClr val="tx2">
                    <a:lumMod val="20000"/>
                    <a:lumOff val="80000"/>
                  </a:schemeClr>
                </a:solidFill>
                <a:latin typeface="Rockwell Extra Bold" pitchFamily="18" charset="0"/>
              </a:rPr>
              <a:t>A Core Bacterial Chassis</a:t>
            </a:r>
          </a:p>
        </p:txBody>
      </p:sp>
      <p:pic>
        <p:nvPicPr>
          <p:cNvPr id="8" name="Picture 3"/>
          <p:cNvPicPr>
            <a:picLocks noChangeAspect="1" noChangeArrowheads="1"/>
          </p:cNvPicPr>
          <p:nvPr/>
        </p:nvPicPr>
        <p:blipFill>
          <a:blip r:embed="rId3" cstate="print"/>
          <a:srcRect/>
          <a:stretch>
            <a:fillRect/>
          </a:stretch>
        </p:blipFill>
        <p:spPr bwMode="auto">
          <a:xfrm>
            <a:off x="619125" y="990600"/>
            <a:ext cx="7905750" cy="3286125"/>
          </a:xfrm>
          <a:prstGeom prst="rect">
            <a:avLst/>
          </a:prstGeom>
          <a:noFill/>
          <a:ln w="9525">
            <a:noFill/>
            <a:miter lim="800000"/>
            <a:headEnd/>
            <a:tailEnd/>
          </a:ln>
        </p:spPr>
      </p:pic>
      <p:sp>
        <p:nvSpPr>
          <p:cNvPr id="9" name="Text Box 4"/>
          <p:cNvSpPr txBox="1">
            <a:spLocks noChangeArrowheads="1"/>
          </p:cNvSpPr>
          <p:nvPr/>
        </p:nvSpPr>
        <p:spPr bwMode="auto">
          <a:xfrm>
            <a:off x="990600" y="4311650"/>
            <a:ext cx="14478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Cell growth and division</a:t>
            </a:r>
          </a:p>
        </p:txBody>
      </p:sp>
      <p:sp>
        <p:nvSpPr>
          <p:cNvPr id="10" name="Text Box 5"/>
          <p:cNvSpPr txBox="1">
            <a:spLocks noChangeArrowheads="1"/>
          </p:cNvSpPr>
          <p:nvPr/>
        </p:nvSpPr>
        <p:spPr bwMode="auto">
          <a:xfrm>
            <a:off x="2819400" y="4311650"/>
            <a:ext cx="16002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The Central Dogma</a:t>
            </a:r>
          </a:p>
        </p:txBody>
      </p:sp>
      <p:sp>
        <p:nvSpPr>
          <p:cNvPr id="11" name="Text Box 6"/>
          <p:cNvSpPr txBox="1">
            <a:spLocks noChangeArrowheads="1"/>
          </p:cNvSpPr>
          <p:nvPr/>
        </p:nvSpPr>
        <p:spPr bwMode="auto">
          <a:xfrm>
            <a:off x="4419600" y="4311650"/>
            <a:ext cx="16764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Primary Metabolism</a:t>
            </a:r>
          </a:p>
        </p:txBody>
      </p:sp>
      <p:sp>
        <p:nvSpPr>
          <p:cNvPr id="12" name="Text Box 7"/>
          <p:cNvSpPr txBox="1">
            <a:spLocks noChangeArrowheads="1"/>
          </p:cNvSpPr>
          <p:nvPr/>
        </p:nvSpPr>
        <p:spPr bwMode="auto">
          <a:xfrm>
            <a:off x="6324600" y="4311650"/>
            <a:ext cx="1676400" cy="641350"/>
          </a:xfrm>
          <a:prstGeom prst="rect">
            <a:avLst/>
          </a:prstGeom>
          <a:noFill/>
          <a:ln w="9525">
            <a:noFill/>
            <a:miter lim="800000"/>
            <a:headEnd/>
            <a:tailEnd/>
          </a:ln>
        </p:spPr>
        <p:txBody>
          <a:bodyPr>
            <a:spAutoFit/>
          </a:bodyPr>
          <a:lstStyle/>
          <a:p>
            <a:pPr algn="ctr">
              <a:spcBef>
                <a:spcPct val="50000"/>
              </a:spcBef>
            </a:pPr>
            <a:r>
              <a:rPr lang="en-US">
                <a:solidFill>
                  <a:schemeClr val="tx2">
                    <a:lumMod val="20000"/>
                    <a:lumOff val="80000"/>
                  </a:schemeClr>
                </a:solidFill>
              </a:rPr>
              <a:t>Environment Sensing</a:t>
            </a:r>
          </a:p>
        </p:txBody>
      </p:sp>
      <p:sp>
        <p:nvSpPr>
          <p:cNvPr id="13" name="Rectangle 8"/>
          <p:cNvSpPr>
            <a:spLocks noChangeArrowheads="1"/>
          </p:cNvSpPr>
          <p:nvPr/>
        </p:nvSpPr>
        <p:spPr bwMode="auto">
          <a:xfrm>
            <a:off x="1447800" y="5181600"/>
            <a:ext cx="7467600" cy="1416050"/>
          </a:xfrm>
          <a:prstGeom prst="rect">
            <a:avLst/>
          </a:prstGeom>
          <a:noFill/>
          <a:ln w="9525">
            <a:noFill/>
            <a:miter lim="800000"/>
            <a:headEnd/>
            <a:tailEnd/>
          </a:ln>
        </p:spPr>
        <p:txBody>
          <a:bodyPr>
            <a:spAutoFit/>
          </a:bodyPr>
          <a:lstStyle/>
          <a:p>
            <a:pPr>
              <a:lnSpc>
                <a:spcPct val="90000"/>
              </a:lnSpc>
              <a:spcBef>
                <a:spcPct val="20000"/>
              </a:spcBef>
              <a:buFont typeface="Wingdings" pitchFamily="2" charset="2"/>
              <a:buChar char="§"/>
            </a:pPr>
            <a:r>
              <a:rPr lang="en-US" sz="2800">
                <a:solidFill>
                  <a:schemeClr val="tx2">
                    <a:lumMod val="20000"/>
                    <a:lumOff val="80000"/>
                  </a:schemeClr>
                </a:solidFill>
              </a:rPr>
              <a:t>  ~3000 genes common to all bacteria</a:t>
            </a:r>
          </a:p>
          <a:p>
            <a:pPr>
              <a:lnSpc>
                <a:spcPct val="90000"/>
              </a:lnSpc>
              <a:spcBef>
                <a:spcPct val="20000"/>
              </a:spcBef>
              <a:buFont typeface="Wingdings" pitchFamily="2" charset="2"/>
              <a:buChar char="§"/>
            </a:pPr>
            <a:r>
              <a:rPr lang="en-US" sz="2800">
                <a:solidFill>
                  <a:schemeClr val="tx2">
                    <a:lumMod val="20000"/>
                    <a:lumOff val="80000"/>
                  </a:schemeClr>
                </a:solidFill>
              </a:rPr>
              <a:t>  Encoded by ~3 million bases of DNA</a:t>
            </a:r>
          </a:p>
          <a:p>
            <a:pPr>
              <a:lnSpc>
                <a:spcPct val="90000"/>
              </a:lnSpc>
              <a:spcBef>
                <a:spcPct val="20000"/>
              </a:spcBef>
              <a:buFont typeface="Wingdings" pitchFamily="2" charset="2"/>
              <a:buChar char="§"/>
            </a:pPr>
            <a:r>
              <a:rPr lang="en-US" sz="2800">
                <a:solidFill>
                  <a:schemeClr val="tx2">
                    <a:lumMod val="20000"/>
                    <a:lumOff val="80000"/>
                  </a:schemeClr>
                </a:solidFill>
              </a:rPr>
              <a:t>  Almost identical among Enterobacteria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152400"/>
            <a:ext cx="9144000" cy="707886"/>
          </a:xfrm>
          <a:prstGeom prst="rect">
            <a:avLst/>
          </a:prstGeom>
          <a:noFill/>
          <a:ln w="9525">
            <a:noFill/>
            <a:miter lim="800000"/>
            <a:headEnd/>
            <a:tailEnd/>
          </a:ln>
        </p:spPr>
        <p:txBody>
          <a:bodyPr wrap="square">
            <a:spAutoFit/>
          </a:bodyPr>
          <a:lstStyle/>
          <a:p>
            <a:pPr algn="ctr"/>
            <a:r>
              <a:rPr lang="en-US" sz="4000" dirty="0" smtClean="0">
                <a:latin typeface="Rockwell Extra Bold" pitchFamily="18" charset="0"/>
                <a:cs typeface="Arial" pitchFamily="34" charset="0"/>
              </a:rPr>
              <a:t>Type I </a:t>
            </a:r>
            <a:r>
              <a:rPr lang="en-US" sz="4000" dirty="0" err="1" smtClean="0">
                <a:latin typeface="Rockwell Extra Bold" pitchFamily="18" charset="0"/>
                <a:cs typeface="Arial" pitchFamily="34" charset="0"/>
              </a:rPr>
              <a:t>pili</a:t>
            </a:r>
            <a:endParaRPr lang="en-US" sz="4000" dirty="0">
              <a:latin typeface="Rockwell Extra Bold" pitchFamily="18" charset="0"/>
              <a:cs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239059" y="2747870"/>
            <a:ext cx="8665882" cy="725768"/>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a:stretch>
            <a:fillRect/>
          </a:stretch>
        </p:blipFill>
        <p:spPr bwMode="auto">
          <a:xfrm>
            <a:off x="3852334" y="973667"/>
            <a:ext cx="1422400" cy="1487054"/>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cstate="print"/>
          <a:srcRect/>
          <a:stretch>
            <a:fillRect/>
          </a:stretch>
        </p:blipFill>
        <p:spPr bwMode="auto">
          <a:xfrm>
            <a:off x="0" y="3657600"/>
            <a:ext cx="9144000" cy="3414384"/>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4" cstate="print"/>
          <a:srcRect/>
          <a:stretch>
            <a:fillRect/>
          </a:stretch>
        </p:blipFill>
        <p:spPr bwMode="auto">
          <a:xfrm>
            <a:off x="609600" y="609600"/>
            <a:ext cx="8201025" cy="1733550"/>
          </a:xfrm>
          <a:prstGeom prst="rect">
            <a:avLst/>
          </a:prstGeom>
          <a:noFill/>
          <a:ln w="9525">
            <a:noFill/>
            <a:miter lim="800000"/>
            <a:headEnd/>
            <a:tailEnd/>
          </a:ln>
          <a:effectLst/>
        </p:spPr>
      </p:pic>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Type I </a:t>
            </a:r>
            <a:r>
              <a:rPr lang="en-US" sz="4000" dirty="0" err="1" smtClean="0">
                <a:solidFill>
                  <a:srgbClr val="1F497D">
                    <a:lumMod val="20000"/>
                    <a:lumOff val="80000"/>
                  </a:srgbClr>
                </a:solidFill>
                <a:latin typeface="Rockwell Extra Bold" pitchFamily="18" charset="0"/>
                <a:cs typeface="Arial" pitchFamily="34" charset="0"/>
              </a:rPr>
              <a:t>Pili</a:t>
            </a:r>
            <a:endParaRPr lang="en-US" sz="4000" dirty="0">
              <a:solidFill>
                <a:srgbClr val="1F497D">
                  <a:lumMod val="20000"/>
                  <a:lumOff val="80000"/>
                </a:srgbClr>
              </a:solidFill>
              <a:latin typeface="Rockwell Extra Bold" pitchFamily="18" charset="0"/>
              <a:cs typeface="Arial" pitchFamily="34" charset="0"/>
            </a:endParaRPr>
          </a:p>
        </p:txBody>
      </p:sp>
      <p:pic>
        <p:nvPicPr>
          <p:cNvPr id="3078" name="Picture 6"/>
          <p:cNvPicPr>
            <a:picLocks noChangeAspect="1" noChangeArrowheads="1"/>
          </p:cNvPicPr>
          <p:nvPr/>
        </p:nvPicPr>
        <p:blipFill>
          <a:blip r:embed="rId5" cstate="print"/>
          <a:srcRect/>
          <a:stretch>
            <a:fillRect/>
          </a:stretch>
        </p:blipFill>
        <p:spPr bwMode="auto">
          <a:xfrm>
            <a:off x="533400" y="2449174"/>
            <a:ext cx="3886200" cy="4408826"/>
          </a:xfrm>
          <a:prstGeom prst="rect">
            <a:avLst/>
          </a:prstGeom>
          <a:noFill/>
          <a:ln w="9525">
            <a:noFill/>
            <a:miter lim="800000"/>
            <a:headEnd/>
            <a:tailEnd/>
          </a:ln>
          <a:effectLst/>
        </p:spPr>
      </p:pic>
      <p:pic>
        <p:nvPicPr>
          <p:cNvPr id="3081" name="Picture 9"/>
          <p:cNvPicPr>
            <a:picLocks noChangeAspect="1" noChangeArrowheads="1"/>
          </p:cNvPicPr>
          <p:nvPr/>
        </p:nvPicPr>
        <p:blipFill>
          <a:blip r:embed="rId6" cstate="print"/>
          <a:srcRect/>
          <a:stretch>
            <a:fillRect/>
          </a:stretch>
        </p:blipFill>
        <p:spPr bwMode="auto">
          <a:xfrm>
            <a:off x="5334000" y="2946400"/>
            <a:ext cx="3048000" cy="3911600"/>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rot="733189">
            <a:off x="5526936" y="2446706"/>
            <a:ext cx="2617811" cy="3543300"/>
          </a:xfrm>
          <a:prstGeom prst="rect">
            <a:avLst/>
          </a:prstGeom>
          <a:noFill/>
          <a:ln w="9525">
            <a:noFill/>
            <a:miter lim="800000"/>
            <a:headEnd/>
            <a:tailEnd/>
          </a:ln>
          <a:effectLst/>
        </p:spPr>
      </p:pic>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chemeClr val="tx2">
                    <a:lumMod val="40000"/>
                    <a:lumOff val="60000"/>
                  </a:schemeClr>
                </a:solidFill>
                <a:latin typeface="Rockwell Extra Bold" pitchFamily="18" charset="0"/>
                <a:cs typeface="Arial" pitchFamily="34" charset="0"/>
              </a:rPr>
              <a:t>(some) </a:t>
            </a: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sp>
        <p:nvSpPr>
          <p:cNvPr id="8" name="Rectangle 7"/>
          <p:cNvSpPr/>
          <p:nvPr/>
        </p:nvSpPr>
        <p:spPr>
          <a:xfrm>
            <a:off x="1295400" y="6172200"/>
            <a:ext cx="7162800" cy="276999"/>
          </a:xfrm>
          <a:prstGeom prst="rect">
            <a:avLst/>
          </a:prstGeom>
        </p:spPr>
        <p:txBody>
          <a:bodyPr wrap="square">
            <a:spAutoFit/>
          </a:bodyPr>
          <a:lstStyle/>
          <a:p>
            <a:r>
              <a:rPr lang="en-US" sz="1200" dirty="0" smtClean="0">
                <a:solidFill>
                  <a:schemeClr val="tx2">
                    <a:lumMod val="20000"/>
                    <a:lumOff val="80000"/>
                  </a:schemeClr>
                </a:solidFill>
              </a:rPr>
              <a:t>Basic immunology:  http://www.niaid.nih.gov/Publications/immune/the_immune_system.pdf</a:t>
            </a:r>
            <a:endParaRPr lang="en-US" sz="1200" dirty="0">
              <a:solidFill>
                <a:schemeClr val="tx2">
                  <a:lumMod val="20000"/>
                  <a:lumOff val="80000"/>
                </a:schemeClr>
              </a:solidFill>
            </a:endParaRPr>
          </a:p>
        </p:txBody>
      </p:sp>
      <p:sp>
        <p:nvSpPr>
          <p:cNvPr id="11" name="TextBox 10"/>
          <p:cNvSpPr txBox="1"/>
          <p:nvPr/>
        </p:nvSpPr>
        <p:spPr>
          <a:xfrm>
            <a:off x="1600200" y="4045803"/>
            <a:ext cx="3200400" cy="830997"/>
          </a:xfrm>
          <a:prstGeom prst="rect">
            <a:avLst/>
          </a:prstGeom>
          <a:noFill/>
        </p:spPr>
        <p:txBody>
          <a:bodyPr wrap="square" rtlCol="0">
            <a:spAutoFit/>
          </a:bodyPr>
          <a:lstStyle/>
          <a:p>
            <a:r>
              <a:rPr lang="en-US" sz="1200" dirty="0" smtClean="0">
                <a:solidFill>
                  <a:schemeClr val="tx2">
                    <a:lumMod val="20000"/>
                    <a:lumOff val="80000"/>
                  </a:schemeClr>
                </a:solidFill>
              </a:rPr>
              <a:t>Bacterial Disease Mechanisms: An Introduction to Cellular Microbiology</a:t>
            </a:r>
          </a:p>
          <a:p>
            <a:r>
              <a:rPr lang="en-US" sz="1200" dirty="0" smtClean="0">
                <a:solidFill>
                  <a:schemeClr val="tx2">
                    <a:lumMod val="20000"/>
                    <a:lumOff val="80000"/>
                  </a:schemeClr>
                </a:solidFill>
              </a:rPr>
              <a:t>by Michael Wilson , Rod </a:t>
            </a:r>
            <a:r>
              <a:rPr lang="en-US" sz="1200" dirty="0" err="1" smtClean="0">
                <a:solidFill>
                  <a:schemeClr val="tx2">
                    <a:lumMod val="20000"/>
                    <a:lumOff val="80000"/>
                  </a:schemeClr>
                </a:solidFill>
              </a:rPr>
              <a:t>McNab</a:t>
            </a:r>
            <a:r>
              <a:rPr lang="en-US" sz="1200" dirty="0" smtClean="0">
                <a:solidFill>
                  <a:schemeClr val="tx2">
                    <a:lumMod val="20000"/>
                    <a:lumOff val="80000"/>
                  </a:schemeClr>
                </a:solidFill>
              </a:rPr>
              <a:t>, Brian Henderson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sp>
        <p:nvSpPr>
          <p:cNvPr id="10" name="Rectangle 9"/>
          <p:cNvSpPr/>
          <p:nvPr/>
        </p:nvSpPr>
        <p:spPr>
          <a:xfrm>
            <a:off x="1295400" y="3657600"/>
            <a:ext cx="7136569" cy="2246769"/>
          </a:xfrm>
          <a:prstGeom prst="rect">
            <a:avLst/>
          </a:prstGeom>
        </p:spPr>
        <p:txBody>
          <a:bodyPr wrap="none">
            <a:spAutoFit/>
          </a:bodyPr>
          <a:lstStyle/>
          <a:p>
            <a:r>
              <a:rPr lang="en-US" sz="2800" dirty="0" smtClean="0">
                <a:solidFill>
                  <a:srgbClr val="1F497D">
                    <a:lumMod val="20000"/>
                    <a:lumOff val="80000"/>
                  </a:srgbClr>
                </a:solidFill>
                <a:latin typeface="Calibri" pitchFamily="34" charset="0"/>
              </a:rPr>
              <a:t>Type I </a:t>
            </a:r>
            <a:r>
              <a:rPr lang="en-US" sz="2800" dirty="0" err="1" smtClean="0">
                <a:solidFill>
                  <a:srgbClr val="1F497D">
                    <a:lumMod val="20000"/>
                    <a:lumOff val="80000"/>
                  </a:srgbClr>
                </a:solidFill>
                <a:latin typeface="Calibri" pitchFamily="34" charset="0"/>
              </a:rPr>
              <a:t>Pili</a:t>
            </a:r>
            <a:r>
              <a:rPr lang="en-US" sz="2800" dirty="0" smtClean="0">
                <a:solidFill>
                  <a:srgbClr val="1F497D">
                    <a:lumMod val="20000"/>
                    <a:lumOff val="80000"/>
                  </a:srgbClr>
                </a:solidFill>
                <a:latin typeface="Calibri" pitchFamily="34" charset="0"/>
              </a:rPr>
              <a:t>:  Bind mannose surfaces</a:t>
            </a:r>
          </a:p>
          <a:p>
            <a:r>
              <a:rPr lang="en-US" sz="2800" dirty="0" smtClean="0">
                <a:solidFill>
                  <a:srgbClr val="1F497D">
                    <a:lumMod val="20000"/>
                    <a:lumOff val="80000"/>
                  </a:srgbClr>
                </a:solidFill>
                <a:latin typeface="Calibri" pitchFamily="34" charset="0"/>
              </a:rPr>
              <a:t>Type IV </a:t>
            </a:r>
            <a:r>
              <a:rPr lang="en-US" sz="2800" dirty="0" err="1" smtClean="0">
                <a:solidFill>
                  <a:srgbClr val="1F497D">
                    <a:lumMod val="20000"/>
                    <a:lumOff val="80000"/>
                  </a:srgbClr>
                </a:solidFill>
                <a:latin typeface="Calibri" pitchFamily="34" charset="0"/>
              </a:rPr>
              <a:t>Pili</a:t>
            </a:r>
            <a:r>
              <a:rPr lang="en-US" sz="2800" dirty="0" smtClean="0">
                <a:solidFill>
                  <a:srgbClr val="1F497D">
                    <a:lumMod val="20000"/>
                    <a:lumOff val="80000"/>
                  </a:srgbClr>
                </a:solidFill>
                <a:latin typeface="Calibri" pitchFamily="34" charset="0"/>
              </a:rPr>
              <a:t>:  “twitching motility”</a:t>
            </a:r>
          </a:p>
          <a:p>
            <a:r>
              <a:rPr lang="en-US" sz="2800" dirty="0" smtClean="0">
                <a:solidFill>
                  <a:srgbClr val="1F497D">
                    <a:lumMod val="20000"/>
                    <a:lumOff val="80000"/>
                  </a:srgbClr>
                </a:solidFill>
                <a:latin typeface="Calibri" pitchFamily="34" charset="0"/>
              </a:rPr>
              <a:t>Sex </a:t>
            </a:r>
            <a:r>
              <a:rPr lang="en-US" sz="2800" dirty="0" err="1" smtClean="0">
                <a:solidFill>
                  <a:srgbClr val="1F497D">
                    <a:lumMod val="20000"/>
                    <a:lumOff val="80000"/>
                  </a:srgbClr>
                </a:solidFill>
                <a:latin typeface="Calibri" pitchFamily="34" charset="0"/>
              </a:rPr>
              <a:t>Pili</a:t>
            </a:r>
            <a:r>
              <a:rPr lang="en-US" sz="2800" dirty="0" smtClean="0">
                <a:solidFill>
                  <a:srgbClr val="1F497D">
                    <a:lumMod val="20000"/>
                    <a:lumOff val="80000"/>
                  </a:srgbClr>
                </a:solidFill>
                <a:latin typeface="Calibri" pitchFamily="34" charset="0"/>
              </a:rPr>
              <a:t>:  Used in F-plasmid and RP4 mating</a:t>
            </a:r>
          </a:p>
          <a:p>
            <a:r>
              <a:rPr lang="en-US" sz="2800" dirty="0" smtClean="0">
                <a:solidFill>
                  <a:srgbClr val="1F497D">
                    <a:lumMod val="20000"/>
                    <a:lumOff val="80000"/>
                  </a:srgbClr>
                </a:solidFill>
                <a:latin typeface="Calibri" pitchFamily="34" charset="0"/>
              </a:rPr>
              <a:t>Bundle forming </a:t>
            </a:r>
            <a:r>
              <a:rPr lang="en-US" sz="2800" dirty="0" err="1" smtClean="0">
                <a:solidFill>
                  <a:srgbClr val="1F497D">
                    <a:lumMod val="20000"/>
                    <a:lumOff val="80000"/>
                  </a:srgbClr>
                </a:solidFill>
                <a:latin typeface="Calibri" pitchFamily="34" charset="0"/>
              </a:rPr>
              <a:t>pili</a:t>
            </a:r>
            <a:r>
              <a:rPr lang="en-US" sz="2800" dirty="0" smtClean="0">
                <a:solidFill>
                  <a:srgbClr val="1F497D">
                    <a:lumMod val="20000"/>
                    <a:lumOff val="80000"/>
                  </a:srgbClr>
                </a:solidFill>
                <a:latin typeface="Calibri" pitchFamily="34" charset="0"/>
              </a:rPr>
              <a:t>:  highly virulence-associated</a:t>
            </a:r>
          </a:p>
          <a:p>
            <a:r>
              <a:rPr lang="en-US" sz="2800" dirty="0" smtClean="0">
                <a:solidFill>
                  <a:srgbClr val="1F497D">
                    <a:lumMod val="20000"/>
                    <a:lumOff val="80000"/>
                  </a:srgbClr>
                </a:solidFill>
                <a:latin typeface="Calibri" pitchFamily="34" charset="0"/>
              </a:rPr>
              <a:t>Non-</a:t>
            </a:r>
            <a:r>
              <a:rPr lang="en-US" sz="2800" dirty="0" err="1" smtClean="0">
                <a:solidFill>
                  <a:srgbClr val="1F497D">
                    <a:lumMod val="20000"/>
                    <a:lumOff val="80000"/>
                  </a:srgbClr>
                </a:solidFill>
                <a:latin typeface="Calibri" pitchFamily="34" charset="0"/>
              </a:rPr>
              <a:t>pili</a:t>
            </a:r>
            <a:r>
              <a:rPr lang="en-US" sz="2800" dirty="0" smtClean="0">
                <a:solidFill>
                  <a:srgbClr val="1F497D">
                    <a:lumMod val="20000"/>
                    <a:lumOff val="80000"/>
                  </a:srgbClr>
                </a:solidFill>
                <a:latin typeface="Calibri" pitchFamily="34" charset="0"/>
              </a:rPr>
              <a:t> adhesion proteins/</a:t>
            </a:r>
            <a:r>
              <a:rPr lang="en-US" sz="2800" dirty="0" err="1" smtClean="0">
                <a:solidFill>
                  <a:srgbClr val="1F497D">
                    <a:lumMod val="20000"/>
                    <a:lumOff val="80000"/>
                  </a:srgbClr>
                </a:solidFill>
                <a:latin typeface="Calibri" pitchFamily="34" charset="0"/>
              </a:rPr>
              <a:t>invasins</a:t>
            </a:r>
            <a:r>
              <a:rPr lang="en-US" sz="2800" dirty="0" smtClean="0">
                <a:solidFill>
                  <a:srgbClr val="1F497D">
                    <a:lumMod val="20000"/>
                    <a:lumOff val="80000"/>
                  </a:srgbClr>
                </a:solidFill>
                <a:latin typeface="Calibri" pitchFamily="34" charset="0"/>
              </a:rPr>
              <a:t>  </a:t>
            </a:r>
            <a:endParaRPr lang="en-US" dirty="0"/>
          </a:p>
        </p:txBody>
      </p:sp>
      <p:sp>
        <p:nvSpPr>
          <p:cNvPr id="11" name="Rectangle 10"/>
          <p:cNvSpPr/>
          <p:nvPr/>
        </p:nvSpPr>
        <p:spPr>
          <a:xfrm>
            <a:off x="1828800" y="6248400"/>
            <a:ext cx="2488182" cy="276999"/>
          </a:xfrm>
          <a:prstGeom prst="rect">
            <a:avLst/>
          </a:prstGeom>
        </p:spPr>
        <p:txBody>
          <a:bodyPr wrap="none">
            <a:spAutoFit/>
          </a:bodyPr>
          <a:lstStyle/>
          <a:p>
            <a:r>
              <a:rPr lang="en-US" sz="1200" dirty="0" smtClean="0">
                <a:solidFill>
                  <a:schemeClr val="tx2">
                    <a:lumMod val="20000"/>
                    <a:lumOff val="80000"/>
                  </a:schemeClr>
                </a:solidFill>
              </a:rPr>
              <a:t>http://en.citizendium.org/wiki/Pilus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pic>
        <p:nvPicPr>
          <p:cNvPr id="7169" name="Picture 1" descr="C:\Users\JCAnderson\Documents\Courses\SynBio Bootcamp\020509-Parts and Chassis\high affinity iron.png"/>
          <p:cNvPicPr>
            <a:picLocks noChangeAspect="1" noChangeArrowheads="1"/>
          </p:cNvPicPr>
          <p:nvPr/>
        </p:nvPicPr>
        <p:blipFill>
          <a:blip r:embed="rId3" cstate="print"/>
          <a:srcRect/>
          <a:stretch>
            <a:fillRect/>
          </a:stretch>
        </p:blipFill>
        <p:spPr bwMode="auto">
          <a:xfrm>
            <a:off x="3276600" y="2971800"/>
            <a:ext cx="3657600" cy="376597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grpSp>
        <p:nvGrpSpPr>
          <p:cNvPr id="21" name="Group 20"/>
          <p:cNvGrpSpPr/>
          <p:nvPr/>
        </p:nvGrpSpPr>
        <p:grpSpPr>
          <a:xfrm>
            <a:off x="3585034" y="3429000"/>
            <a:ext cx="5254166" cy="2922582"/>
            <a:chOff x="228600" y="3733800"/>
            <a:chExt cx="4619675" cy="2439821"/>
          </a:xfrm>
        </p:grpSpPr>
        <p:pic>
          <p:nvPicPr>
            <p:cNvPr id="8" name="Picture 4"/>
            <p:cNvPicPr>
              <a:picLocks noChangeAspect="1" noChangeArrowheads="1"/>
            </p:cNvPicPr>
            <p:nvPr/>
          </p:nvPicPr>
          <p:blipFill>
            <a:blip r:embed="rId3" cstate="print"/>
            <a:srcRect l="5424" t="1595" r="5424" b="1595"/>
            <a:stretch>
              <a:fillRect/>
            </a:stretch>
          </p:blipFill>
          <p:spPr bwMode="auto">
            <a:xfrm>
              <a:off x="228600" y="3733800"/>
              <a:ext cx="2579688" cy="2382838"/>
            </a:xfrm>
            <a:prstGeom prst="rect">
              <a:avLst/>
            </a:prstGeom>
            <a:noFill/>
            <a:ln>
              <a:noFill/>
            </a:ln>
            <a:effectLst/>
          </p:spPr>
        </p:pic>
        <p:sp>
          <p:nvSpPr>
            <p:cNvPr id="10" name="Line 5"/>
            <p:cNvSpPr>
              <a:spLocks noChangeShapeType="1"/>
            </p:cNvSpPr>
            <p:nvPr/>
          </p:nvSpPr>
          <p:spPr bwMode="auto">
            <a:xfrm flipH="1">
              <a:off x="1903413" y="5237163"/>
              <a:ext cx="1157288" cy="0"/>
            </a:xfrm>
            <a:prstGeom prst="line">
              <a:avLst/>
            </a:prstGeom>
            <a:noFill/>
            <a:ln w="12700">
              <a:solidFill>
                <a:schemeClr val="tx2">
                  <a:lumMod val="60000"/>
                  <a:lumOff val="40000"/>
                </a:schemeClr>
              </a:solidFill>
              <a:round/>
              <a:headEnd type="none" w="sm" len="sm"/>
              <a:tailEnd type="triangle" w="sm" len="sm"/>
            </a:ln>
            <a:effectLst/>
          </p:spPr>
          <p:txBody>
            <a:bodyPr/>
            <a:lstStyle/>
            <a:p>
              <a:endParaRPr lang="en-US" sz="1600"/>
            </a:p>
          </p:txBody>
        </p:sp>
        <p:sp>
          <p:nvSpPr>
            <p:cNvPr id="11" name="Line 6"/>
            <p:cNvSpPr>
              <a:spLocks noChangeShapeType="1"/>
            </p:cNvSpPr>
            <p:nvPr/>
          </p:nvSpPr>
          <p:spPr bwMode="auto">
            <a:xfrm flipH="1">
              <a:off x="2097088" y="4948238"/>
              <a:ext cx="1157288" cy="0"/>
            </a:xfrm>
            <a:prstGeom prst="line">
              <a:avLst/>
            </a:prstGeom>
            <a:noFill/>
            <a:ln w="12700">
              <a:solidFill>
                <a:schemeClr val="tx2">
                  <a:lumMod val="60000"/>
                  <a:lumOff val="40000"/>
                </a:schemeClr>
              </a:solidFill>
              <a:round/>
              <a:headEnd type="none" w="sm" len="sm"/>
              <a:tailEnd type="triangle" w="sm" len="sm"/>
            </a:ln>
            <a:effectLst/>
          </p:spPr>
          <p:txBody>
            <a:bodyPr/>
            <a:lstStyle/>
            <a:p>
              <a:endParaRPr lang="en-US" sz="1600"/>
            </a:p>
          </p:txBody>
        </p:sp>
        <p:sp>
          <p:nvSpPr>
            <p:cNvPr id="12" name="Line 7"/>
            <p:cNvSpPr>
              <a:spLocks noChangeShapeType="1"/>
            </p:cNvSpPr>
            <p:nvPr/>
          </p:nvSpPr>
          <p:spPr bwMode="auto">
            <a:xfrm flipH="1">
              <a:off x="2193925" y="4659313"/>
              <a:ext cx="1157288" cy="0"/>
            </a:xfrm>
            <a:prstGeom prst="line">
              <a:avLst/>
            </a:prstGeom>
            <a:noFill/>
            <a:ln w="12700">
              <a:solidFill>
                <a:schemeClr val="tx2">
                  <a:lumMod val="60000"/>
                  <a:lumOff val="40000"/>
                </a:schemeClr>
              </a:solidFill>
              <a:round/>
              <a:headEnd type="none" w="sm" len="sm"/>
              <a:tailEnd type="triangle" w="sm" len="sm"/>
            </a:ln>
            <a:effectLst/>
          </p:spPr>
          <p:txBody>
            <a:bodyPr/>
            <a:lstStyle/>
            <a:p>
              <a:endParaRPr lang="en-US" sz="1600"/>
            </a:p>
          </p:txBody>
        </p:sp>
        <p:sp>
          <p:nvSpPr>
            <p:cNvPr id="16" name="Rectangle 11"/>
            <p:cNvSpPr>
              <a:spLocks noChangeArrowheads="1"/>
            </p:cNvSpPr>
            <p:nvPr/>
          </p:nvSpPr>
          <p:spPr bwMode="auto">
            <a:xfrm>
              <a:off x="244475" y="5867400"/>
              <a:ext cx="1478943" cy="306221"/>
            </a:xfrm>
            <a:prstGeom prst="rect">
              <a:avLst/>
            </a:prstGeom>
            <a:noFill/>
            <a:ln w="12700">
              <a:noFill/>
              <a:miter lim="800000"/>
              <a:headEnd type="none" w="sm" len="sm"/>
              <a:tailEnd type="none" w="sm" len="sm"/>
            </a:ln>
            <a:effectLst/>
          </p:spPr>
          <p:txBody>
            <a:bodyPr wrap="none">
              <a:spAutoFit/>
            </a:bodyPr>
            <a:lstStyle/>
            <a:p>
              <a:r>
                <a:rPr lang="en-US" sz="1100">
                  <a:solidFill>
                    <a:srgbClr val="000000"/>
                  </a:solidFill>
                </a:rPr>
                <a:t>Jann </a:t>
              </a:r>
              <a:r>
                <a:rPr lang="en-US" sz="1100" i="1">
                  <a:solidFill>
                    <a:srgbClr val="000000"/>
                  </a:solidFill>
                </a:rPr>
                <a:t>et al</a:t>
              </a:r>
              <a:r>
                <a:rPr lang="en-US" sz="1100">
                  <a:solidFill>
                    <a:srgbClr val="000000"/>
                  </a:solidFill>
                </a:rPr>
                <a:t>., 1990.</a:t>
              </a:r>
            </a:p>
          </p:txBody>
        </p:sp>
        <p:sp>
          <p:nvSpPr>
            <p:cNvPr id="17" name="TextBox 16"/>
            <p:cNvSpPr txBox="1"/>
            <p:nvPr/>
          </p:nvSpPr>
          <p:spPr>
            <a:xfrm>
              <a:off x="3429000" y="4419600"/>
              <a:ext cx="1419275" cy="468339"/>
            </a:xfrm>
            <a:prstGeom prst="rect">
              <a:avLst/>
            </a:prstGeom>
            <a:noFill/>
          </p:spPr>
          <p:txBody>
            <a:bodyPr wrap="none" rtlCol="0">
              <a:spAutoFit/>
            </a:bodyPr>
            <a:lstStyle/>
            <a:p>
              <a:r>
                <a:rPr lang="en-US" sz="2000" dirty="0" smtClean="0">
                  <a:solidFill>
                    <a:srgbClr val="1F497D">
                      <a:lumMod val="20000"/>
                      <a:lumOff val="80000"/>
                    </a:srgbClr>
                  </a:solidFill>
                  <a:latin typeface="Calibri" pitchFamily="34" charset="0"/>
                </a:rPr>
                <a:t>K-Capsule</a:t>
              </a:r>
            </a:p>
          </p:txBody>
        </p:sp>
        <p:sp>
          <p:nvSpPr>
            <p:cNvPr id="18" name="TextBox 17"/>
            <p:cNvSpPr txBox="1"/>
            <p:nvPr/>
          </p:nvSpPr>
          <p:spPr>
            <a:xfrm>
              <a:off x="3276600" y="4724400"/>
              <a:ext cx="1453049" cy="468339"/>
            </a:xfrm>
            <a:prstGeom prst="rect">
              <a:avLst/>
            </a:prstGeom>
            <a:noFill/>
          </p:spPr>
          <p:txBody>
            <a:bodyPr wrap="none" rtlCol="0">
              <a:spAutoFit/>
            </a:bodyPr>
            <a:lstStyle/>
            <a:p>
              <a:r>
                <a:rPr lang="en-US" sz="2000" dirty="0" smtClean="0">
                  <a:solidFill>
                    <a:srgbClr val="1F497D">
                      <a:lumMod val="20000"/>
                      <a:lumOff val="80000"/>
                    </a:srgbClr>
                  </a:solidFill>
                  <a:latin typeface="Calibri" pitchFamily="34" charset="0"/>
                </a:rPr>
                <a:t>O-Antigen</a:t>
              </a:r>
            </a:p>
          </p:txBody>
        </p:sp>
        <p:sp>
          <p:nvSpPr>
            <p:cNvPr id="19" name="TextBox 18"/>
            <p:cNvSpPr txBox="1"/>
            <p:nvPr/>
          </p:nvSpPr>
          <p:spPr>
            <a:xfrm>
              <a:off x="3124200" y="5024734"/>
              <a:ext cx="1420402" cy="468339"/>
            </a:xfrm>
            <a:prstGeom prst="rect">
              <a:avLst/>
            </a:prstGeom>
            <a:noFill/>
          </p:spPr>
          <p:txBody>
            <a:bodyPr wrap="none" rtlCol="0">
              <a:spAutoFit/>
            </a:bodyPr>
            <a:lstStyle/>
            <a:p>
              <a:r>
                <a:rPr lang="en-US" sz="2000" dirty="0" err="1" smtClean="0">
                  <a:solidFill>
                    <a:srgbClr val="1F497D">
                      <a:lumMod val="20000"/>
                      <a:lumOff val="80000"/>
                    </a:srgbClr>
                  </a:solidFill>
                  <a:latin typeface="Calibri" pitchFamily="34" charset="0"/>
                </a:rPr>
                <a:t>Periplasm</a:t>
              </a:r>
              <a:endParaRPr lang="en-US" sz="2000" dirty="0" smtClean="0">
                <a:solidFill>
                  <a:srgbClr val="1F497D">
                    <a:lumMod val="20000"/>
                    <a:lumOff val="80000"/>
                  </a:srgbClr>
                </a:solidFill>
                <a:latin typeface="Calibri" pitchFamily="34" charset="0"/>
              </a:endParaRPr>
            </a:p>
          </p:txBody>
        </p:sp>
      </p:grpSp>
      <p:pic>
        <p:nvPicPr>
          <p:cNvPr id="22" name="Picture 20" descr="wt coli"/>
          <p:cNvPicPr>
            <a:picLocks noChangeAspect="1" noChangeArrowheads="1"/>
          </p:cNvPicPr>
          <p:nvPr/>
        </p:nvPicPr>
        <p:blipFill>
          <a:blip r:embed="rId4" cstate="print"/>
          <a:srcRect/>
          <a:stretch>
            <a:fillRect/>
          </a:stretch>
        </p:blipFill>
        <p:spPr bwMode="auto">
          <a:xfrm>
            <a:off x="685800" y="3505200"/>
            <a:ext cx="2202873" cy="2743200"/>
          </a:xfrm>
          <a:prstGeom prst="rect">
            <a:avLst/>
          </a:prstGeom>
          <a:noFill/>
        </p:spPr>
      </p:pic>
      <p:sp>
        <p:nvSpPr>
          <p:cNvPr id="23" name="TextBox 22"/>
          <p:cNvSpPr txBox="1"/>
          <p:nvPr/>
        </p:nvSpPr>
        <p:spPr>
          <a:xfrm>
            <a:off x="3434909" y="6324600"/>
            <a:ext cx="3499291" cy="400110"/>
          </a:xfrm>
          <a:prstGeom prst="rect">
            <a:avLst/>
          </a:prstGeom>
          <a:noFill/>
        </p:spPr>
        <p:txBody>
          <a:bodyPr wrap="none" rtlCol="0">
            <a:spAutoFit/>
          </a:bodyPr>
          <a:lstStyle/>
          <a:p>
            <a:r>
              <a:rPr lang="en-US" sz="2000" dirty="0" smtClean="0">
                <a:solidFill>
                  <a:srgbClr val="1F497D">
                    <a:lumMod val="20000"/>
                    <a:lumOff val="80000"/>
                  </a:srgbClr>
                </a:solidFill>
                <a:latin typeface="Calibri" pitchFamily="34" charset="0"/>
              </a:rPr>
              <a:t>O antigen, K capsule, NFA </a:t>
            </a:r>
            <a:r>
              <a:rPr lang="en-US" sz="2000" i="1" dirty="0" smtClean="0">
                <a:solidFill>
                  <a:srgbClr val="1F497D">
                    <a:lumMod val="20000"/>
                    <a:lumOff val="80000"/>
                  </a:srgbClr>
                </a:solidFill>
                <a:latin typeface="Calibri" pitchFamily="34" charset="0"/>
              </a:rPr>
              <a:t>E. coli</a:t>
            </a:r>
          </a:p>
        </p:txBody>
      </p:sp>
      <p:sp>
        <p:nvSpPr>
          <p:cNvPr id="24" name="TextBox 23"/>
          <p:cNvSpPr txBox="1"/>
          <p:nvPr/>
        </p:nvSpPr>
        <p:spPr>
          <a:xfrm>
            <a:off x="921522" y="6324600"/>
            <a:ext cx="1745478" cy="400110"/>
          </a:xfrm>
          <a:prstGeom prst="rect">
            <a:avLst/>
          </a:prstGeom>
          <a:noFill/>
        </p:spPr>
        <p:txBody>
          <a:bodyPr wrap="none" rtlCol="0">
            <a:spAutoFit/>
          </a:bodyPr>
          <a:lstStyle/>
          <a:p>
            <a:r>
              <a:rPr lang="en-US" sz="2000" dirty="0" smtClean="0">
                <a:solidFill>
                  <a:srgbClr val="1F497D">
                    <a:lumMod val="20000"/>
                    <a:lumOff val="80000"/>
                  </a:srgbClr>
                </a:solidFill>
                <a:latin typeface="Calibri" pitchFamily="34" charset="0"/>
              </a:rPr>
              <a:t>MG1655 </a:t>
            </a:r>
            <a:r>
              <a:rPr lang="en-US" sz="2000" i="1" dirty="0" smtClean="0">
                <a:solidFill>
                  <a:srgbClr val="1F497D">
                    <a:lumMod val="20000"/>
                    <a:lumOff val="80000"/>
                  </a:srgbClr>
                </a:solidFill>
                <a:latin typeface="Calibri" pitchFamily="34" charset="0"/>
              </a:rPr>
              <a:t>E. coli</a:t>
            </a:r>
            <a:endParaRPr lang="en-US" sz="2000" dirty="0" smtClean="0">
              <a:solidFill>
                <a:srgbClr val="1F497D">
                  <a:lumMod val="20000"/>
                  <a:lumOff val="80000"/>
                </a:srgbClr>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sp>
        <p:nvSpPr>
          <p:cNvPr id="20" name="Rectangle 19"/>
          <p:cNvSpPr/>
          <p:nvPr/>
        </p:nvSpPr>
        <p:spPr>
          <a:xfrm>
            <a:off x="228600" y="4114800"/>
            <a:ext cx="4343400" cy="923330"/>
          </a:xfrm>
          <a:prstGeom prst="rect">
            <a:avLst/>
          </a:prstGeom>
        </p:spPr>
        <p:txBody>
          <a:bodyPr wrap="square">
            <a:spAutoFit/>
          </a:bodyPr>
          <a:lstStyle/>
          <a:p>
            <a:pPr marL="457200" indent="-457200"/>
            <a:r>
              <a:rPr lang="en-US" b="1" dirty="0" smtClean="0">
                <a:solidFill>
                  <a:srgbClr val="1F497D">
                    <a:lumMod val="20000"/>
                    <a:lumOff val="80000"/>
                  </a:srgbClr>
                </a:solidFill>
                <a:latin typeface="Calibri" pitchFamily="34" charset="0"/>
              </a:rPr>
              <a:t>Protect against:</a:t>
            </a:r>
          </a:p>
          <a:p>
            <a:pPr marL="457200" indent="-457200">
              <a:buFont typeface="Wingdings" pitchFamily="2" charset="2"/>
              <a:buChar char="§"/>
            </a:pPr>
            <a:r>
              <a:rPr lang="en-US" dirty="0" smtClean="0">
                <a:solidFill>
                  <a:srgbClr val="1F497D">
                    <a:lumMod val="20000"/>
                    <a:lumOff val="80000"/>
                  </a:srgbClr>
                </a:solidFill>
                <a:latin typeface="Calibri" pitchFamily="34" charset="0"/>
              </a:rPr>
              <a:t>Complement </a:t>
            </a:r>
            <a:r>
              <a:rPr lang="en-US" dirty="0" err="1" smtClean="0">
                <a:solidFill>
                  <a:srgbClr val="1F497D">
                    <a:lumMod val="20000"/>
                    <a:lumOff val="80000"/>
                  </a:srgbClr>
                </a:solidFill>
                <a:latin typeface="Calibri" pitchFamily="34" charset="0"/>
              </a:rPr>
              <a:t>opsonization</a:t>
            </a:r>
            <a:endParaRPr lang="en-US" dirty="0" smtClean="0">
              <a:solidFill>
                <a:srgbClr val="1F497D">
                  <a:lumMod val="20000"/>
                  <a:lumOff val="80000"/>
                </a:srgbClr>
              </a:solidFill>
              <a:latin typeface="Calibri" pitchFamily="34" charset="0"/>
            </a:endParaRPr>
          </a:p>
          <a:p>
            <a:pPr marL="457200" indent="-457200">
              <a:buFont typeface="Wingdings" pitchFamily="2" charset="2"/>
              <a:buChar char="§"/>
            </a:pPr>
            <a:r>
              <a:rPr lang="en-US" dirty="0" err="1" smtClean="0">
                <a:solidFill>
                  <a:srgbClr val="1F497D">
                    <a:lumMod val="20000"/>
                    <a:lumOff val="80000"/>
                  </a:srgbClr>
                </a:solidFill>
                <a:latin typeface="Calibri" pitchFamily="34" charset="0"/>
              </a:rPr>
              <a:t>Phagocytosis</a:t>
            </a:r>
            <a:endParaRPr lang="en-US" dirty="0" smtClean="0">
              <a:solidFill>
                <a:srgbClr val="1F497D">
                  <a:lumMod val="20000"/>
                  <a:lumOff val="80000"/>
                </a:srgbClr>
              </a:solidFill>
              <a:latin typeface="Calibri" pitchFamily="34" charset="0"/>
            </a:endParaRPr>
          </a:p>
        </p:txBody>
      </p:sp>
      <p:pic>
        <p:nvPicPr>
          <p:cNvPr id="14" name="Picture 3" descr="C:\Users\JCAnderson\Documents\Courses\SynBio Bootcamp\020509-Parts and Chassis\coli outer surface.png"/>
          <p:cNvPicPr>
            <a:picLocks noChangeAspect="1" noChangeArrowheads="1"/>
          </p:cNvPicPr>
          <p:nvPr/>
        </p:nvPicPr>
        <p:blipFill>
          <a:blip r:embed="rId3" cstate="print"/>
          <a:srcRect/>
          <a:stretch>
            <a:fillRect/>
          </a:stretch>
        </p:blipFill>
        <p:spPr bwMode="auto">
          <a:xfrm>
            <a:off x="3342146" y="2819400"/>
            <a:ext cx="5726098" cy="3810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JCAnderson\Documents\Courses\SynBio Bootcamp\020509-Parts and Chassis\k capsule biosynthesis.png"/>
          <p:cNvPicPr>
            <a:picLocks noChangeAspect="1" noChangeArrowheads="1"/>
          </p:cNvPicPr>
          <p:nvPr/>
        </p:nvPicPr>
        <p:blipFill>
          <a:blip r:embed="rId3" cstate="print"/>
          <a:srcRect/>
          <a:stretch>
            <a:fillRect/>
          </a:stretch>
        </p:blipFill>
        <p:spPr bwMode="auto">
          <a:xfrm>
            <a:off x="533400" y="1143000"/>
            <a:ext cx="8229600" cy="5439736"/>
          </a:xfrm>
          <a:prstGeom prst="rect">
            <a:avLst/>
          </a:prstGeom>
          <a:noFill/>
        </p:spPr>
      </p:pic>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K5 Capsule Biosynthesis</a:t>
            </a:r>
            <a:endParaRPr lang="en-US" sz="4000" dirty="0">
              <a:solidFill>
                <a:srgbClr val="1F497D">
                  <a:lumMod val="20000"/>
                  <a:lumOff val="80000"/>
                </a:srgbClr>
              </a:solidFill>
              <a:latin typeface="Rockwell Extra Bold" pitchFamily="18" charset="0"/>
              <a:cs typeface="Arial" pitchFamily="34" charset="0"/>
            </a:endParaRPr>
          </a:p>
        </p:txBody>
      </p:sp>
      <p:sp>
        <p:nvSpPr>
          <p:cNvPr id="8" name="Rectangle 7"/>
          <p:cNvSpPr/>
          <p:nvPr/>
        </p:nvSpPr>
        <p:spPr>
          <a:xfrm>
            <a:off x="5486400" y="5943600"/>
            <a:ext cx="3657600" cy="646331"/>
          </a:xfrm>
          <a:prstGeom prst="rect">
            <a:avLst/>
          </a:prstGeom>
        </p:spPr>
        <p:txBody>
          <a:bodyPr wrap="square">
            <a:spAutoFit/>
          </a:bodyPr>
          <a:lstStyle/>
          <a:p>
            <a:r>
              <a:rPr lang="en-US" sz="1200" dirty="0" smtClean="0">
                <a:solidFill>
                  <a:schemeClr val="tx2">
                    <a:lumMod val="20000"/>
                    <a:lumOff val="80000"/>
                  </a:schemeClr>
                </a:solidFill>
              </a:rPr>
              <a:t>David Corbett and Ian S Roberts, “Capsular polysaccharides in Escherichia coli,” Advances in Applied Microbiology 65 (2008): 1-26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Toxins</a:t>
            </a:r>
          </a:p>
        </p:txBody>
      </p:sp>
      <p:sp>
        <p:nvSpPr>
          <p:cNvPr id="8" name="TextBox 7"/>
          <p:cNvSpPr txBox="1"/>
          <p:nvPr/>
        </p:nvSpPr>
        <p:spPr>
          <a:xfrm>
            <a:off x="762000" y="6581001"/>
            <a:ext cx="8382000" cy="276999"/>
          </a:xfrm>
          <a:prstGeom prst="rect">
            <a:avLst/>
          </a:prstGeom>
          <a:noFill/>
        </p:spPr>
        <p:txBody>
          <a:bodyPr wrap="square" rtlCol="0">
            <a:spAutoFit/>
          </a:bodyPr>
          <a:lstStyle/>
          <a:p>
            <a:r>
              <a:rPr lang="en-US" sz="1200" dirty="0" err="1" smtClean="0">
                <a:solidFill>
                  <a:schemeClr val="tx2">
                    <a:lumMod val="20000"/>
                    <a:lumOff val="80000"/>
                  </a:schemeClr>
                </a:solidFill>
              </a:rPr>
              <a:t>Hybiske</a:t>
            </a:r>
            <a:r>
              <a:rPr lang="en-US" sz="1200" dirty="0" smtClean="0">
                <a:solidFill>
                  <a:schemeClr val="tx2">
                    <a:lumMod val="20000"/>
                    <a:lumOff val="80000"/>
                  </a:schemeClr>
                </a:solidFill>
              </a:rPr>
              <a:t>, K. &amp; Stephens, R.S. Exit strategies of intracellular pathogens. Nat Rev Micro 6, 99-110(2008).  </a:t>
            </a:r>
          </a:p>
        </p:txBody>
      </p:sp>
      <p:pic>
        <p:nvPicPr>
          <p:cNvPr id="10" name="Picture 9" descr="vacuole modification.png"/>
          <p:cNvPicPr>
            <a:picLocks noChangeAspect="1"/>
          </p:cNvPicPr>
          <p:nvPr/>
        </p:nvPicPr>
        <p:blipFill>
          <a:blip r:embed="rId3" cstate="print"/>
          <a:stretch>
            <a:fillRect/>
          </a:stretch>
        </p:blipFill>
        <p:spPr>
          <a:xfrm>
            <a:off x="1600201" y="3200400"/>
            <a:ext cx="5732176" cy="33781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914400" y="2362200"/>
            <a:ext cx="7924800" cy="769441"/>
          </a:xfrm>
          <a:prstGeom prst="rect">
            <a:avLst/>
          </a:prstGeom>
        </p:spPr>
        <p:txBody>
          <a:bodyPr wrap="square">
            <a:spAutoFit/>
          </a:bodyPr>
          <a:lstStyle/>
          <a:p>
            <a:r>
              <a:rPr lang="en-US" sz="4400" i="1" dirty="0" smtClean="0">
                <a:solidFill>
                  <a:schemeClr val="bg1"/>
                </a:solidFill>
                <a:latin typeface="Rockwell Extra Bold" pitchFamily="18" charset="0"/>
                <a:cs typeface="Arial" pitchFamily="34" charset="0"/>
              </a:rPr>
              <a:t>E. coli</a:t>
            </a:r>
            <a:r>
              <a:rPr lang="en-US" sz="4400" dirty="0" smtClean="0">
                <a:solidFill>
                  <a:schemeClr val="bg1"/>
                </a:solidFill>
                <a:latin typeface="Rockwell Extra Bold" pitchFamily="18" charset="0"/>
                <a:cs typeface="Arial" pitchFamily="34" charset="0"/>
              </a:rPr>
              <a:t> as a chassis</a:t>
            </a:r>
          </a:p>
        </p:txBody>
      </p:sp>
      <p:sp>
        <p:nvSpPr>
          <p:cNvPr id="3" name="Rectangle 5"/>
          <p:cNvSpPr>
            <a:spLocks noChangeArrowheads="1"/>
          </p:cNvSpPr>
          <p:nvPr/>
        </p:nvSpPr>
        <p:spPr bwMode="auto">
          <a:xfrm>
            <a:off x="4953000" y="3512403"/>
            <a:ext cx="2895600" cy="461665"/>
          </a:xfrm>
          <a:prstGeom prst="rect">
            <a:avLst/>
          </a:prstGeom>
          <a:noFill/>
          <a:ln w="9525">
            <a:noFill/>
            <a:miter lim="800000"/>
            <a:headEnd/>
            <a:tailEnd/>
          </a:ln>
        </p:spPr>
        <p:txBody>
          <a:bodyPr wrap="square">
            <a:spAutoFit/>
          </a:bodyPr>
          <a:lstStyle/>
          <a:p>
            <a:r>
              <a:rPr lang="en-US" sz="2400" dirty="0" smtClean="0">
                <a:solidFill>
                  <a:schemeClr val="bg1"/>
                </a:solidFill>
                <a:latin typeface="Calibri" pitchFamily="34" charset="0"/>
              </a:rPr>
              <a:t>What is </a:t>
            </a:r>
            <a:r>
              <a:rPr lang="en-US" sz="2400" i="1" dirty="0" smtClean="0">
                <a:solidFill>
                  <a:schemeClr val="bg1"/>
                </a:solidFill>
                <a:latin typeface="Calibri" pitchFamily="34" charset="0"/>
              </a:rPr>
              <a:t>E. coli</a:t>
            </a:r>
            <a:r>
              <a:rPr lang="en-US" sz="2400" dirty="0" smtClean="0">
                <a:solidFill>
                  <a:schemeClr val="bg1"/>
                </a:solidFill>
                <a:latin typeface="Calibri" pitchFamily="34" charset="0"/>
              </a:rPr>
              <a:t>?</a:t>
            </a:r>
            <a:endParaRPr lang="en-US" sz="2400" dirty="0">
              <a:solidFill>
                <a:schemeClr val="bg1"/>
              </a:solidFill>
              <a:latin typeface="Calibri"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Virulence Factors</a:t>
            </a:r>
            <a:endParaRPr lang="en-US" sz="4000" dirty="0">
              <a:solidFill>
                <a:srgbClr val="1F497D">
                  <a:lumMod val="20000"/>
                  <a:lumOff val="80000"/>
                </a:srgbClr>
              </a:solidFill>
              <a:latin typeface="Rockwell Extra Bold" pitchFamily="18" charset="0"/>
              <a:cs typeface="Arial" pitchFamily="34" charset="0"/>
            </a:endParaRPr>
          </a:p>
        </p:txBody>
      </p:sp>
      <p:sp>
        <p:nvSpPr>
          <p:cNvPr id="9" name="Rectangle 8"/>
          <p:cNvSpPr/>
          <p:nvPr/>
        </p:nvSpPr>
        <p:spPr>
          <a:xfrm>
            <a:off x="1981200" y="1295400"/>
            <a:ext cx="50292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pitchFamily="34" charset="0"/>
              </a:rPr>
              <a:t>Adhesion factors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High affinity iron transport</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Capsular polysaccharides</a:t>
            </a:r>
          </a:p>
          <a:p>
            <a:pPr marL="457200" indent="-457200">
              <a:buFont typeface="Wingdings" pitchFamily="2" charset="2"/>
              <a:buChar char="§"/>
            </a:pPr>
            <a:r>
              <a:rPr lang="en-US" sz="2400" dirty="0" smtClean="0">
                <a:solidFill>
                  <a:srgbClr val="1F497D">
                    <a:lumMod val="20000"/>
                    <a:lumOff val="80000"/>
                  </a:srgbClr>
                </a:solidFill>
                <a:latin typeface="Calibri" pitchFamily="34" charset="0"/>
              </a:rPr>
              <a:t>Vacuole modifications</a:t>
            </a:r>
          </a:p>
          <a:p>
            <a:pPr marL="457200" indent="-457200">
              <a:buFont typeface="Wingdings" pitchFamily="2" charset="2"/>
              <a:buChar char="§"/>
            </a:pPr>
            <a:r>
              <a:rPr lang="en-US" sz="2400" b="1" dirty="0" smtClean="0">
                <a:solidFill>
                  <a:srgbClr val="1F497D">
                    <a:lumMod val="20000"/>
                    <a:lumOff val="80000"/>
                  </a:srgbClr>
                </a:solidFill>
                <a:latin typeface="Calibri" pitchFamily="34" charset="0"/>
              </a:rPr>
              <a:t>Toxins</a:t>
            </a:r>
          </a:p>
        </p:txBody>
      </p:sp>
      <p:pic>
        <p:nvPicPr>
          <p:cNvPr id="63491" name="Picture 3" descr="C:\Users\JCAnderson\Documents\Courses\SynBio Bootcamp\020509-Parts and Chassis\endotoxin.png"/>
          <p:cNvPicPr>
            <a:picLocks noChangeAspect="1" noChangeArrowheads="1"/>
          </p:cNvPicPr>
          <p:nvPr/>
        </p:nvPicPr>
        <p:blipFill>
          <a:blip r:embed="rId4" cstate="print"/>
          <a:srcRect/>
          <a:stretch>
            <a:fillRect/>
          </a:stretch>
        </p:blipFill>
        <p:spPr bwMode="auto">
          <a:xfrm>
            <a:off x="228600" y="3352800"/>
            <a:ext cx="3594100" cy="3238500"/>
          </a:xfrm>
          <a:prstGeom prst="rect">
            <a:avLst/>
          </a:prstGeom>
          <a:noFill/>
        </p:spPr>
      </p:pic>
      <p:sp>
        <p:nvSpPr>
          <p:cNvPr id="11" name="TextBox 10"/>
          <p:cNvSpPr txBox="1"/>
          <p:nvPr/>
        </p:nvSpPr>
        <p:spPr>
          <a:xfrm>
            <a:off x="5943600" y="2263676"/>
            <a:ext cx="2789610" cy="2308324"/>
          </a:xfrm>
          <a:prstGeom prst="rect">
            <a:avLst/>
          </a:prstGeom>
          <a:noFill/>
        </p:spPr>
        <p:txBody>
          <a:bodyPr wrap="square" rtlCol="0">
            <a:spAutoFit/>
          </a:bodyPr>
          <a:lstStyle/>
          <a:p>
            <a:r>
              <a:rPr lang="en-US" sz="2400" dirty="0" smtClean="0">
                <a:solidFill>
                  <a:srgbClr val="1F497D">
                    <a:lumMod val="20000"/>
                    <a:lumOff val="80000"/>
                  </a:srgbClr>
                </a:solidFill>
                <a:latin typeface="Calibri" pitchFamily="34" charset="0"/>
              </a:rPr>
              <a:t>PAMPS:</a:t>
            </a:r>
          </a:p>
          <a:p>
            <a:r>
              <a:rPr lang="en-US" sz="1200" dirty="0" smtClean="0">
                <a:solidFill>
                  <a:srgbClr val="1F497D">
                    <a:lumMod val="20000"/>
                    <a:lumOff val="80000"/>
                  </a:srgbClr>
                </a:solidFill>
                <a:latin typeface="Calibri" pitchFamily="34" charset="0"/>
              </a:rPr>
              <a:t>(Pathogen-associated molecular patterns)</a:t>
            </a:r>
          </a:p>
          <a:p>
            <a:r>
              <a:rPr lang="en-US" sz="1200" dirty="0" smtClean="0">
                <a:solidFill>
                  <a:srgbClr val="1F497D">
                    <a:lumMod val="20000"/>
                    <a:lumOff val="80000"/>
                  </a:srgbClr>
                </a:solidFill>
                <a:latin typeface="Calibri" pitchFamily="34" charset="0"/>
              </a:rPr>
              <a:t>(cause sepsis)</a:t>
            </a:r>
          </a:p>
          <a:p>
            <a:r>
              <a:rPr lang="en-US" sz="2400" dirty="0" err="1" smtClean="0">
                <a:solidFill>
                  <a:srgbClr val="1F497D">
                    <a:lumMod val="20000"/>
                    <a:lumOff val="80000"/>
                  </a:srgbClr>
                </a:solidFill>
                <a:latin typeface="Calibri" pitchFamily="34" charset="0"/>
              </a:rPr>
              <a:t>Endotoxin</a:t>
            </a:r>
            <a:r>
              <a:rPr lang="en-US" sz="2400" dirty="0" smtClean="0">
                <a:solidFill>
                  <a:srgbClr val="1F497D">
                    <a:lumMod val="20000"/>
                    <a:lumOff val="80000"/>
                  </a:srgbClr>
                </a:solidFill>
                <a:latin typeface="Calibri" pitchFamily="34" charset="0"/>
              </a:rPr>
              <a:t>,</a:t>
            </a:r>
          </a:p>
          <a:p>
            <a:r>
              <a:rPr lang="en-US" sz="2400" dirty="0" smtClean="0">
                <a:solidFill>
                  <a:srgbClr val="1F497D">
                    <a:lumMod val="20000"/>
                    <a:lumOff val="80000"/>
                  </a:srgbClr>
                </a:solidFill>
                <a:latin typeface="Calibri" pitchFamily="34" charset="0"/>
              </a:rPr>
              <a:t>Lipoprotein,</a:t>
            </a:r>
          </a:p>
          <a:p>
            <a:r>
              <a:rPr lang="en-US" sz="2400" dirty="0" smtClean="0">
                <a:solidFill>
                  <a:srgbClr val="1F497D">
                    <a:lumMod val="20000"/>
                    <a:lumOff val="80000"/>
                  </a:srgbClr>
                </a:solidFill>
                <a:latin typeface="Calibri" pitchFamily="34" charset="0"/>
              </a:rPr>
              <a:t>Non-</a:t>
            </a:r>
            <a:r>
              <a:rPr lang="en-US" sz="2400" dirty="0" err="1" smtClean="0">
                <a:solidFill>
                  <a:srgbClr val="1F497D">
                    <a:lumMod val="20000"/>
                    <a:lumOff val="80000"/>
                  </a:srgbClr>
                </a:solidFill>
                <a:latin typeface="Calibri" pitchFamily="34" charset="0"/>
              </a:rPr>
              <a:t>CpG</a:t>
            </a:r>
            <a:r>
              <a:rPr lang="en-US" sz="2400" dirty="0" smtClean="0">
                <a:solidFill>
                  <a:srgbClr val="1F497D">
                    <a:lumMod val="20000"/>
                    <a:lumOff val="80000"/>
                  </a:srgbClr>
                </a:solidFill>
                <a:latin typeface="Calibri" pitchFamily="34" charset="0"/>
              </a:rPr>
              <a:t> DNA,</a:t>
            </a:r>
          </a:p>
          <a:p>
            <a:r>
              <a:rPr lang="en-US" sz="2400" dirty="0" err="1" smtClean="0">
                <a:solidFill>
                  <a:srgbClr val="1F497D">
                    <a:lumMod val="20000"/>
                    <a:lumOff val="80000"/>
                  </a:srgbClr>
                </a:solidFill>
                <a:latin typeface="Calibri" pitchFamily="34" charset="0"/>
              </a:rPr>
              <a:t>fMet</a:t>
            </a:r>
            <a:r>
              <a:rPr lang="en-US" sz="2400" dirty="0" smtClean="0">
                <a:solidFill>
                  <a:srgbClr val="1F497D">
                    <a:lumMod val="20000"/>
                    <a:lumOff val="80000"/>
                  </a:srgbClr>
                </a:solidFill>
                <a:latin typeface="Calibri" pitchFamily="34" charset="0"/>
              </a:rPr>
              <a:t> Proteins …</a:t>
            </a:r>
          </a:p>
        </p:txBody>
      </p:sp>
      <p:cxnSp>
        <p:nvCxnSpPr>
          <p:cNvPr id="13" name="Straight Connector 12"/>
          <p:cNvCxnSpPr/>
          <p:nvPr/>
        </p:nvCxnSpPr>
        <p:spPr>
          <a:xfrm rot="5400000">
            <a:off x="3086100" y="5676900"/>
            <a:ext cx="190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38600" y="5410200"/>
            <a:ext cx="1026243" cy="461665"/>
          </a:xfrm>
          <a:prstGeom prst="rect">
            <a:avLst/>
          </a:prstGeom>
          <a:noFill/>
        </p:spPr>
        <p:txBody>
          <a:bodyPr wrap="none" rtlCol="0">
            <a:spAutoFit/>
          </a:bodyPr>
          <a:lstStyle/>
          <a:p>
            <a:r>
              <a:rPr lang="en-US" sz="2400" dirty="0" smtClean="0">
                <a:solidFill>
                  <a:schemeClr val="bg1"/>
                </a:solidFill>
                <a:latin typeface="Calibri" pitchFamily="34" charset="0"/>
              </a:rPr>
              <a:t>Lipid A</a:t>
            </a:r>
          </a:p>
        </p:txBody>
      </p:sp>
      <p:sp>
        <p:nvSpPr>
          <p:cNvPr id="15" name="Rectangle 14"/>
          <p:cNvSpPr/>
          <p:nvPr/>
        </p:nvSpPr>
        <p:spPr>
          <a:xfrm>
            <a:off x="5943600" y="4876800"/>
            <a:ext cx="2222660" cy="1938992"/>
          </a:xfrm>
          <a:prstGeom prst="rect">
            <a:avLst/>
          </a:prstGeom>
        </p:spPr>
        <p:txBody>
          <a:bodyPr wrap="square">
            <a:spAutoFit/>
          </a:bodyPr>
          <a:lstStyle/>
          <a:p>
            <a:r>
              <a:rPr lang="en-US" sz="2400" dirty="0" smtClean="0">
                <a:solidFill>
                  <a:srgbClr val="1F497D">
                    <a:lumMod val="20000"/>
                    <a:lumOff val="80000"/>
                  </a:srgbClr>
                </a:solidFill>
                <a:latin typeface="Calibri" pitchFamily="34" charset="0"/>
              </a:rPr>
              <a:t>Toxins:</a:t>
            </a:r>
          </a:p>
          <a:p>
            <a:r>
              <a:rPr lang="en-US" sz="2400" dirty="0" smtClean="0">
                <a:solidFill>
                  <a:srgbClr val="1F497D">
                    <a:lumMod val="20000"/>
                    <a:lumOff val="80000"/>
                  </a:srgbClr>
                </a:solidFill>
                <a:latin typeface="Calibri" pitchFamily="34" charset="0"/>
              </a:rPr>
              <a:t>Shiga Toxin</a:t>
            </a:r>
          </a:p>
          <a:p>
            <a:r>
              <a:rPr lang="en-US" sz="2400" dirty="0" err="1" smtClean="0">
                <a:solidFill>
                  <a:srgbClr val="1F497D">
                    <a:lumMod val="20000"/>
                    <a:lumOff val="80000"/>
                  </a:srgbClr>
                </a:solidFill>
                <a:latin typeface="Calibri" pitchFamily="34" charset="0"/>
              </a:rPr>
              <a:t>Botulinum</a:t>
            </a:r>
            <a:r>
              <a:rPr lang="en-US" sz="2400" dirty="0" smtClean="0">
                <a:solidFill>
                  <a:srgbClr val="1F497D">
                    <a:lumMod val="20000"/>
                    <a:lumOff val="80000"/>
                  </a:srgbClr>
                </a:solidFill>
                <a:latin typeface="Calibri" pitchFamily="34" charset="0"/>
              </a:rPr>
              <a:t> Toxin</a:t>
            </a:r>
          </a:p>
          <a:p>
            <a:r>
              <a:rPr lang="en-US" sz="2400" dirty="0" smtClean="0">
                <a:solidFill>
                  <a:srgbClr val="1F497D">
                    <a:lumMod val="20000"/>
                    <a:lumOff val="80000"/>
                  </a:srgbClr>
                </a:solidFill>
                <a:latin typeface="Calibri" pitchFamily="34" charset="0"/>
              </a:rPr>
              <a:t>Diphtheria Toxin</a:t>
            </a:r>
          </a:p>
          <a:p>
            <a:r>
              <a:rPr lang="en-US" sz="2400" dirty="0" err="1" smtClean="0">
                <a:solidFill>
                  <a:srgbClr val="1F497D">
                    <a:lumMod val="20000"/>
                    <a:lumOff val="80000"/>
                  </a:srgbClr>
                </a:solidFill>
                <a:latin typeface="Calibri" pitchFamily="34" charset="0"/>
              </a:rPr>
              <a:t>Hemolysins</a:t>
            </a:r>
            <a:endParaRPr lang="en-US" sz="2400" dirty="0" smtClean="0">
              <a:solidFill>
                <a:srgbClr val="1F497D">
                  <a:lumMod val="20000"/>
                  <a:lumOff val="80000"/>
                </a:srgbClr>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609600" y="2133600"/>
            <a:ext cx="8229600" cy="769441"/>
          </a:xfrm>
          <a:prstGeom prst="rect">
            <a:avLst/>
          </a:prstGeom>
        </p:spPr>
        <p:txBody>
          <a:bodyPr wrap="square">
            <a:spAutoFit/>
          </a:bodyPr>
          <a:lstStyle/>
          <a:p>
            <a:r>
              <a:rPr lang="en-US" sz="4400" dirty="0" smtClean="0">
                <a:solidFill>
                  <a:schemeClr val="bg1"/>
                </a:solidFill>
                <a:latin typeface="Rockwell Extra Bold" pitchFamily="18" charset="0"/>
                <a:cs typeface="Arial" pitchFamily="34" charset="0"/>
              </a:rPr>
              <a:t>Protein Localization</a:t>
            </a:r>
          </a:p>
        </p:txBody>
      </p:sp>
      <p:sp>
        <p:nvSpPr>
          <p:cNvPr id="5" name="Rectangle 5"/>
          <p:cNvSpPr>
            <a:spLocks noChangeArrowheads="1"/>
          </p:cNvSpPr>
          <p:nvPr/>
        </p:nvSpPr>
        <p:spPr bwMode="auto">
          <a:xfrm>
            <a:off x="2514600" y="3886200"/>
            <a:ext cx="5791200" cy="1200329"/>
          </a:xfrm>
          <a:prstGeom prst="rect">
            <a:avLst/>
          </a:prstGeom>
          <a:noFill/>
          <a:ln w="9525">
            <a:noFill/>
            <a:miter lim="800000"/>
            <a:headEnd/>
            <a:tailEnd/>
          </a:ln>
        </p:spPr>
        <p:txBody>
          <a:bodyPr wrap="square">
            <a:spAutoFit/>
          </a:bodyPr>
          <a:lstStyle/>
          <a:p>
            <a:r>
              <a:rPr lang="en-US" sz="2400" dirty="0" smtClean="0">
                <a:solidFill>
                  <a:schemeClr val="bg1"/>
                </a:solidFill>
                <a:latin typeface="Calibri" pitchFamily="34" charset="0"/>
              </a:rPr>
              <a:t>What distinct compartments exist in a bacterium? </a:t>
            </a:r>
          </a:p>
          <a:p>
            <a:r>
              <a:rPr lang="en-US" sz="2400" dirty="0" smtClean="0">
                <a:solidFill>
                  <a:schemeClr val="bg1"/>
                </a:solidFill>
                <a:latin typeface="Calibri" pitchFamily="34" charset="0"/>
              </a:rPr>
              <a:t>Where can a protein be directed in the cell?</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Protein Localization</a:t>
            </a:r>
            <a:endParaRPr lang="en-US" sz="4000" dirty="0">
              <a:solidFill>
                <a:srgbClr val="1F497D">
                  <a:lumMod val="20000"/>
                  <a:lumOff val="80000"/>
                </a:srgbClr>
              </a:solidFill>
              <a:latin typeface="Rockwell Extra Bold" pitchFamily="18" charset="0"/>
              <a:cs typeface="Arial" pitchFamily="34" charset="0"/>
            </a:endParaRPr>
          </a:p>
        </p:txBody>
      </p:sp>
      <p:pic>
        <p:nvPicPr>
          <p:cNvPr id="64515" name="Picture 3" descr="C:\Users\JCAnderson\Documents\Courses\SynBio Bootcamp\020509-Parts and Chassis\protein localization.png"/>
          <p:cNvPicPr>
            <a:picLocks noChangeAspect="1" noChangeArrowheads="1"/>
          </p:cNvPicPr>
          <p:nvPr/>
        </p:nvPicPr>
        <p:blipFill>
          <a:blip r:embed="rId3" cstate="print"/>
          <a:srcRect/>
          <a:stretch>
            <a:fillRect/>
          </a:stretch>
        </p:blipFill>
        <p:spPr bwMode="auto">
          <a:xfrm>
            <a:off x="2116285" y="2057400"/>
            <a:ext cx="3364360" cy="3640496"/>
          </a:xfrm>
          <a:prstGeom prst="rect">
            <a:avLst/>
          </a:prstGeom>
          <a:noFill/>
        </p:spPr>
      </p:pic>
      <p:sp>
        <p:nvSpPr>
          <p:cNvPr id="12" name="TextBox 11"/>
          <p:cNvSpPr txBox="1"/>
          <p:nvPr/>
        </p:nvSpPr>
        <p:spPr>
          <a:xfrm>
            <a:off x="5785444" y="2362200"/>
            <a:ext cx="2367956" cy="461665"/>
          </a:xfrm>
          <a:prstGeom prst="rect">
            <a:avLst/>
          </a:prstGeom>
          <a:noFill/>
        </p:spPr>
        <p:txBody>
          <a:bodyPr wrap="none" rtlCol="0">
            <a:spAutoFit/>
          </a:bodyPr>
          <a:lstStyle/>
          <a:p>
            <a:r>
              <a:rPr lang="en-US" sz="2400" dirty="0" smtClean="0">
                <a:solidFill>
                  <a:schemeClr val="bg1"/>
                </a:solidFill>
                <a:latin typeface="Calibri" pitchFamily="34" charset="0"/>
              </a:rPr>
              <a:t>Outer Membrane</a:t>
            </a:r>
          </a:p>
        </p:txBody>
      </p:sp>
      <p:sp>
        <p:nvSpPr>
          <p:cNvPr id="16" name="TextBox 15"/>
          <p:cNvSpPr txBox="1"/>
          <p:nvPr/>
        </p:nvSpPr>
        <p:spPr>
          <a:xfrm>
            <a:off x="5785444" y="4495800"/>
            <a:ext cx="2303964" cy="461665"/>
          </a:xfrm>
          <a:prstGeom prst="rect">
            <a:avLst/>
          </a:prstGeom>
          <a:noFill/>
        </p:spPr>
        <p:txBody>
          <a:bodyPr wrap="none" rtlCol="0">
            <a:spAutoFit/>
          </a:bodyPr>
          <a:lstStyle/>
          <a:p>
            <a:r>
              <a:rPr lang="en-US" sz="2400" dirty="0" smtClean="0">
                <a:solidFill>
                  <a:schemeClr val="bg1"/>
                </a:solidFill>
                <a:latin typeface="Calibri" pitchFamily="34" charset="0"/>
              </a:rPr>
              <a:t>Inner Membrane</a:t>
            </a:r>
          </a:p>
        </p:txBody>
      </p:sp>
      <p:sp>
        <p:nvSpPr>
          <p:cNvPr id="17" name="TextBox 16"/>
          <p:cNvSpPr txBox="1"/>
          <p:nvPr/>
        </p:nvSpPr>
        <p:spPr>
          <a:xfrm>
            <a:off x="5785444" y="3505200"/>
            <a:ext cx="1614801" cy="461665"/>
          </a:xfrm>
          <a:prstGeom prst="rect">
            <a:avLst/>
          </a:prstGeom>
          <a:noFill/>
        </p:spPr>
        <p:txBody>
          <a:bodyPr wrap="none" rtlCol="0">
            <a:spAutoFit/>
          </a:bodyPr>
          <a:lstStyle/>
          <a:p>
            <a:r>
              <a:rPr lang="en-US" sz="2400" dirty="0" err="1" smtClean="0">
                <a:solidFill>
                  <a:schemeClr val="bg1"/>
                </a:solidFill>
                <a:latin typeface="Calibri" pitchFamily="34" charset="0"/>
              </a:rPr>
              <a:t>Periplasmic</a:t>
            </a:r>
            <a:endParaRPr lang="en-US" sz="2400" dirty="0" smtClean="0">
              <a:solidFill>
                <a:schemeClr val="bg1"/>
              </a:solidFill>
              <a:latin typeface="Calibri" pitchFamily="34" charset="0"/>
            </a:endParaRPr>
          </a:p>
        </p:txBody>
      </p:sp>
      <p:sp>
        <p:nvSpPr>
          <p:cNvPr id="18" name="TextBox 17"/>
          <p:cNvSpPr txBox="1"/>
          <p:nvPr/>
        </p:nvSpPr>
        <p:spPr>
          <a:xfrm>
            <a:off x="5785444" y="1371600"/>
            <a:ext cx="1280094" cy="461665"/>
          </a:xfrm>
          <a:prstGeom prst="rect">
            <a:avLst/>
          </a:prstGeom>
          <a:noFill/>
        </p:spPr>
        <p:txBody>
          <a:bodyPr wrap="none" rtlCol="0">
            <a:spAutoFit/>
          </a:bodyPr>
          <a:lstStyle/>
          <a:p>
            <a:r>
              <a:rPr lang="en-US" sz="2400" dirty="0" smtClean="0">
                <a:solidFill>
                  <a:schemeClr val="bg1"/>
                </a:solidFill>
                <a:latin typeface="Calibri" pitchFamily="34" charset="0"/>
              </a:rPr>
              <a:t>Secreted</a:t>
            </a:r>
          </a:p>
        </p:txBody>
      </p:sp>
      <p:sp>
        <p:nvSpPr>
          <p:cNvPr id="19" name="TextBox 18"/>
          <p:cNvSpPr txBox="1"/>
          <p:nvPr/>
        </p:nvSpPr>
        <p:spPr>
          <a:xfrm>
            <a:off x="5785444" y="6019800"/>
            <a:ext cx="1696362" cy="461665"/>
          </a:xfrm>
          <a:prstGeom prst="rect">
            <a:avLst/>
          </a:prstGeom>
          <a:noFill/>
        </p:spPr>
        <p:txBody>
          <a:bodyPr wrap="none" rtlCol="0">
            <a:spAutoFit/>
          </a:bodyPr>
          <a:lstStyle/>
          <a:p>
            <a:r>
              <a:rPr lang="en-US" sz="2400" dirty="0" err="1" smtClean="0">
                <a:solidFill>
                  <a:schemeClr val="bg1"/>
                </a:solidFill>
                <a:latin typeface="Calibri" pitchFamily="34" charset="0"/>
              </a:rPr>
              <a:t>Cytoplasmic</a:t>
            </a:r>
            <a:endParaRPr lang="en-US" sz="2400" dirty="0" smtClean="0">
              <a:solidFill>
                <a:schemeClr val="bg1"/>
              </a:solidFill>
              <a:latin typeface="Calibri" pitchFamily="34" charset="0"/>
            </a:endParaRPr>
          </a:p>
        </p:txBody>
      </p:sp>
      <p:pic>
        <p:nvPicPr>
          <p:cNvPr id="64516" name="Picture 4" descr="C:\Users\JCAnderson\Documents\Courses\SynBio Bootcamp\020509-Parts and Chassis\a protein 1.png"/>
          <p:cNvPicPr>
            <a:picLocks noChangeAspect="1" noChangeArrowheads="1"/>
          </p:cNvPicPr>
          <p:nvPr/>
        </p:nvPicPr>
        <p:blipFill>
          <a:blip r:embed="rId4" cstate="print"/>
          <a:srcRect/>
          <a:stretch>
            <a:fillRect/>
          </a:stretch>
        </p:blipFill>
        <p:spPr bwMode="auto">
          <a:xfrm>
            <a:off x="3499444" y="1219200"/>
            <a:ext cx="685800" cy="621950"/>
          </a:xfrm>
          <a:prstGeom prst="rect">
            <a:avLst/>
          </a:prstGeom>
          <a:noFill/>
        </p:spPr>
      </p:pic>
      <p:pic>
        <p:nvPicPr>
          <p:cNvPr id="64517" name="Picture 5" descr="C:\Users\JCAnderson\Documents\Courses\SynBio Bootcamp\020509-Parts and Chassis\a protein 2.png"/>
          <p:cNvPicPr>
            <a:picLocks noChangeAspect="1" noChangeArrowheads="1"/>
          </p:cNvPicPr>
          <p:nvPr/>
        </p:nvPicPr>
        <p:blipFill>
          <a:blip r:embed="rId5" cstate="print"/>
          <a:srcRect/>
          <a:stretch>
            <a:fillRect/>
          </a:stretch>
        </p:blipFill>
        <p:spPr bwMode="auto">
          <a:xfrm>
            <a:off x="3270845" y="5794936"/>
            <a:ext cx="914400" cy="8241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In a Nutshell</a:t>
            </a:r>
            <a:endParaRPr lang="en-US" sz="4000" dirty="0">
              <a:solidFill>
                <a:srgbClr val="1F497D">
                  <a:lumMod val="20000"/>
                  <a:lumOff val="80000"/>
                </a:srgbClr>
              </a:solidFill>
              <a:latin typeface="Rockwell Extra Bold" pitchFamily="18" charset="0"/>
              <a:cs typeface="Arial" pitchFamily="34" charset="0"/>
            </a:endParaRPr>
          </a:p>
        </p:txBody>
      </p:sp>
      <p:pic>
        <p:nvPicPr>
          <p:cNvPr id="64515" name="Picture 3" descr="C:\Users\JCAnderson\Documents\Courses\SynBio Bootcamp\020509-Parts and Chassis\protein localization.png"/>
          <p:cNvPicPr>
            <a:picLocks noChangeAspect="1" noChangeArrowheads="1"/>
          </p:cNvPicPr>
          <p:nvPr/>
        </p:nvPicPr>
        <p:blipFill>
          <a:blip r:embed="rId3" cstate="print"/>
          <a:srcRect/>
          <a:stretch>
            <a:fillRect/>
          </a:stretch>
        </p:blipFill>
        <p:spPr bwMode="auto">
          <a:xfrm>
            <a:off x="-1066800" y="2057400"/>
            <a:ext cx="3364360" cy="3640496"/>
          </a:xfrm>
          <a:prstGeom prst="rect">
            <a:avLst/>
          </a:prstGeom>
          <a:noFill/>
        </p:spPr>
      </p:pic>
      <p:sp>
        <p:nvSpPr>
          <p:cNvPr id="12" name="TextBox 11"/>
          <p:cNvSpPr txBox="1"/>
          <p:nvPr/>
        </p:nvSpPr>
        <p:spPr>
          <a:xfrm>
            <a:off x="2602359" y="2286000"/>
            <a:ext cx="2367956" cy="461665"/>
          </a:xfrm>
          <a:prstGeom prst="rect">
            <a:avLst/>
          </a:prstGeom>
          <a:noFill/>
        </p:spPr>
        <p:txBody>
          <a:bodyPr wrap="none" rtlCol="0">
            <a:spAutoFit/>
          </a:bodyPr>
          <a:lstStyle/>
          <a:p>
            <a:r>
              <a:rPr lang="en-US" sz="2400" dirty="0" smtClean="0">
                <a:solidFill>
                  <a:schemeClr val="bg1"/>
                </a:solidFill>
                <a:latin typeface="Calibri" pitchFamily="34" charset="0"/>
              </a:rPr>
              <a:t>Outer Membrane</a:t>
            </a:r>
          </a:p>
        </p:txBody>
      </p:sp>
      <p:sp>
        <p:nvSpPr>
          <p:cNvPr id="16" name="TextBox 15"/>
          <p:cNvSpPr txBox="1"/>
          <p:nvPr/>
        </p:nvSpPr>
        <p:spPr>
          <a:xfrm>
            <a:off x="2602359" y="4611469"/>
            <a:ext cx="2303964" cy="461665"/>
          </a:xfrm>
          <a:prstGeom prst="rect">
            <a:avLst/>
          </a:prstGeom>
          <a:noFill/>
        </p:spPr>
        <p:txBody>
          <a:bodyPr wrap="none" rtlCol="0">
            <a:spAutoFit/>
          </a:bodyPr>
          <a:lstStyle/>
          <a:p>
            <a:r>
              <a:rPr lang="en-US" sz="2400" dirty="0" smtClean="0">
                <a:solidFill>
                  <a:schemeClr val="bg1"/>
                </a:solidFill>
                <a:latin typeface="Calibri" pitchFamily="34" charset="0"/>
              </a:rPr>
              <a:t>Inner Membrane</a:t>
            </a:r>
          </a:p>
        </p:txBody>
      </p:sp>
      <p:sp>
        <p:nvSpPr>
          <p:cNvPr id="17" name="TextBox 16"/>
          <p:cNvSpPr txBox="1"/>
          <p:nvPr/>
        </p:nvSpPr>
        <p:spPr>
          <a:xfrm>
            <a:off x="2602359" y="3620869"/>
            <a:ext cx="1614801" cy="461665"/>
          </a:xfrm>
          <a:prstGeom prst="rect">
            <a:avLst/>
          </a:prstGeom>
          <a:noFill/>
        </p:spPr>
        <p:txBody>
          <a:bodyPr wrap="none" rtlCol="0">
            <a:spAutoFit/>
          </a:bodyPr>
          <a:lstStyle/>
          <a:p>
            <a:r>
              <a:rPr lang="en-US" sz="2400" dirty="0" err="1" smtClean="0">
                <a:solidFill>
                  <a:schemeClr val="bg1"/>
                </a:solidFill>
                <a:latin typeface="Calibri" pitchFamily="34" charset="0"/>
              </a:rPr>
              <a:t>Periplasmic</a:t>
            </a:r>
            <a:endParaRPr lang="en-US" sz="2400" dirty="0" smtClean="0">
              <a:solidFill>
                <a:schemeClr val="bg1"/>
              </a:solidFill>
              <a:latin typeface="Calibri" pitchFamily="34" charset="0"/>
            </a:endParaRPr>
          </a:p>
        </p:txBody>
      </p:sp>
      <p:sp>
        <p:nvSpPr>
          <p:cNvPr id="18" name="TextBox 17"/>
          <p:cNvSpPr txBox="1"/>
          <p:nvPr/>
        </p:nvSpPr>
        <p:spPr>
          <a:xfrm>
            <a:off x="2602359" y="1295400"/>
            <a:ext cx="1280094" cy="461665"/>
          </a:xfrm>
          <a:prstGeom prst="rect">
            <a:avLst/>
          </a:prstGeom>
          <a:noFill/>
        </p:spPr>
        <p:txBody>
          <a:bodyPr wrap="none" rtlCol="0">
            <a:spAutoFit/>
          </a:bodyPr>
          <a:lstStyle/>
          <a:p>
            <a:r>
              <a:rPr lang="en-US" sz="2400" dirty="0" smtClean="0">
                <a:solidFill>
                  <a:schemeClr val="bg1"/>
                </a:solidFill>
                <a:latin typeface="Calibri" pitchFamily="34" charset="0"/>
              </a:rPr>
              <a:t>Secreted</a:t>
            </a:r>
          </a:p>
        </p:txBody>
      </p:sp>
      <p:sp>
        <p:nvSpPr>
          <p:cNvPr id="19" name="TextBox 18"/>
          <p:cNvSpPr txBox="1"/>
          <p:nvPr/>
        </p:nvSpPr>
        <p:spPr>
          <a:xfrm>
            <a:off x="2602359" y="5791200"/>
            <a:ext cx="1696362" cy="461665"/>
          </a:xfrm>
          <a:prstGeom prst="rect">
            <a:avLst/>
          </a:prstGeom>
          <a:noFill/>
        </p:spPr>
        <p:txBody>
          <a:bodyPr wrap="none" rtlCol="0">
            <a:spAutoFit/>
          </a:bodyPr>
          <a:lstStyle/>
          <a:p>
            <a:r>
              <a:rPr lang="en-US" sz="2400" dirty="0" err="1" smtClean="0">
                <a:solidFill>
                  <a:schemeClr val="bg1"/>
                </a:solidFill>
                <a:latin typeface="Calibri" pitchFamily="34" charset="0"/>
              </a:rPr>
              <a:t>Cytoplasmic</a:t>
            </a:r>
            <a:endParaRPr lang="en-US" sz="2400" dirty="0" smtClean="0">
              <a:solidFill>
                <a:schemeClr val="bg1"/>
              </a:solidFill>
              <a:latin typeface="Calibri" pitchFamily="34" charset="0"/>
            </a:endParaRPr>
          </a:p>
        </p:txBody>
      </p:sp>
      <p:pic>
        <p:nvPicPr>
          <p:cNvPr id="64516" name="Picture 4" descr="C:\Users\JCAnderson\Documents\Courses\SynBio Bootcamp\020509-Parts and Chassis\a protein 1.png"/>
          <p:cNvPicPr>
            <a:picLocks noChangeAspect="1" noChangeArrowheads="1"/>
          </p:cNvPicPr>
          <p:nvPr/>
        </p:nvPicPr>
        <p:blipFill>
          <a:blip r:embed="rId4" cstate="print"/>
          <a:srcRect/>
          <a:stretch>
            <a:fillRect/>
          </a:stretch>
        </p:blipFill>
        <p:spPr bwMode="auto">
          <a:xfrm>
            <a:off x="316359" y="1219200"/>
            <a:ext cx="685800" cy="621950"/>
          </a:xfrm>
          <a:prstGeom prst="rect">
            <a:avLst/>
          </a:prstGeom>
          <a:noFill/>
        </p:spPr>
      </p:pic>
      <p:pic>
        <p:nvPicPr>
          <p:cNvPr id="64517" name="Picture 5" descr="C:\Users\JCAnderson\Documents\Courses\SynBio Bootcamp\020509-Parts and Chassis\a protein 2.png"/>
          <p:cNvPicPr>
            <a:picLocks noChangeAspect="1" noChangeArrowheads="1"/>
          </p:cNvPicPr>
          <p:nvPr/>
        </p:nvPicPr>
        <p:blipFill>
          <a:blip r:embed="rId5" cstate="print"/>
          <a:srcRect/>
          <a:stretch>
            <a:fillRect/>
          </a:stretch>
        </p:blipFill>
        <p:spPr bwMode="auto">
          <a:xfrm>
            <a:off x="87760" y="5794936"/>
            <a:ext cx="914400" cy="824125"/>
          </a:xfrm>
          <a:prstGeom prst="rect">
            <a:avLst/>
          </a:prstGeom>
          <a:noFill/>
        </p:spPr>
      </p:pic>
      <p:sp>
        <p:nvSpPr>
          <p:cNvPr id="11" name="TextBox 10"/>
          <p:cNvSpPr txBox="1"/>
          <p:nvPr/>
        </p:nvSpPr>
        <p:spPr>
          <a:xfrm>
            <a:off x="3657600" y="6260068"/>
            <a:ext cx="2172390" cy="369332"/>
          </a:xfrm>
          <a:prstGeom prst="rect">
            <a:avLst/>
          </a:prstGeom>
          <a:noFill/>
        </p:spPr>
        <p:txBody>
          <a:bodyPr wrap="none" rtlCol="0">
            <a:spAutoFit/>
          </a:bodyPr>
          <a:lstStyle/>
          <a:p>
            <a:r>
              <a:rPr lang="en-US" dirty="0" smtClean="0">
                <a:solidFill>
                  <a:schemeClr val="accent1">
                    <a:lumMod val="40000"/>
                    <a:lumOff val="60000"/>
                  </a:schemeClr>
                </a:solidFill>
              </a:rPr>
              <a:t>Happens by default</a:t>
            </a:r>
            <a:endParaRPr lang="en-US" dirty="0">
              <a:solidFill>
                <a:schemeClr val="accent1">
                  <a:lumMod val="40000"/>
                  <a:lumOff val="60000"/>
                </a:schemeClr>
              </a:solidFill>
            </a:endParaRPr>
          </a:p>
        </p:txBody>
      </p:sp>
      <p:sp>
        <p:nvSpPr>
          <p:cNvPr id="13" name="TextBox 12"/>
          <p:cNvSpPr txBox="1"/>
          <p:nvPr/>
        </p:nvSpPr>
        <p:spPr>
          <a:xfrm>
            <a:off x="3657600" y="5068669"/>
            <a:ext cx="4147289" cy="646331"/>
          </a:xfrm>
          <a:prstGeom prst="rect">
            <a:avLst/>
          </a:prstGeom>
          <a:noFill/>
        </p:spPr>
        <p:txBody>
          <a:bodyPr wrap="none" rtlCol="0">
            <a:spAutoFit/>
          </a:bodyPr>
          <a:lstStyle/>
          <a:p>
            <a:r>
              <a:rPr lang="en-US" dirty="0" smtClean="0">
                <a:solidFill>
                  <a:schemeClr val="accent1">
                    <a:lumMod val="40000"/>
                    <a:lumOff val="60000"/>
                  </a:schemeClr>
                </a:solidFill>
              </a:rPr>
              <a:t>Easy to do for things that belong there</a:t>
            </a:r>
          </a:p>
          <a:p>
            <a:r>
              <a:rPr lang="en-US" dirty="0" smtClean="0">
                <a:solidFill>
                  <a:schemeClr val="accent1">
                    <a:lumMod val="40000"/>
                    <a:lumOff val="60000"/>
                  </a:schemeClr>
                </a:solidFill>
              </a:rPr>
              <a:t>Done through sec pathway (pre)</a:t>
            </a:r>
            <a:endParaRPr lang="en-US" dirty="0">
              <a:solidFill>
                <a:schemeClr val="accent1">
                  <a:lumMod val="40000"/>
                  <a:lumOff val="60000"/>
                </a:schemeClr>
              </a:solidFill>
            </a:endParaRPr>
          </a:p>
        </p:txBody>
      </p:sp>
      <p:sp>
        <p:nvSpPr>
          <p:cNvPr id="14" name="TextBox 13"/>
          <p:cNvSpPr txBox="1"/>
          <p:nvPr/>
        </p:nvSpPr>
        <p:spPr>
          <a:xfrm>
            <a:off x="3657600" y="4041338"/>
            <a:ext cx="5391219" cy="646331"/>
          </a:xfrm>
          <a:prstGeom prst="rect">
            <a:avLst/>
          </a:prstGeom>
          <a:noFill/>
        </p:spPr>
        <p:txBody>
          <a:bodyPr wrap="none" rtlCol="0">
            <a:spAutoFit/>
          </a:bodyPr>
          <a:lstStyle/>
          <a:p>
            <a:r>
              <a:rPr lang="en-US" dirty="0" smtClean="0">
                <a:solidFill>
                  <a:schemeClr val="accent1">
                    <a:lumMod val="40000"/>
                    <a:lumOff val="60000"/>
                  </a:schemeClr>
                </a:solidFill>
              </a:rPr>
              <a:t>Easy to do for sec secretion (</a:t>
            </a:r>
            <a:r>
              <a:rPr lang="en-US" dirty="0" err="1" smtClean="0">
                <a:solidFill>
                  <a:schemeClr val="accent1">
                    <a:lumMod val="40000"/>
                    <a:lumOff val="60000"/>
                  </a:schemeClr>
                </a:solidFill>
              </a:rPr>
              <a:t>prepro</a:t>
            </a:r>
            <a:r>
              <a:rPr lang="en-US" dirty="0" smtClean="0">
                <a:solidFill>
                  <a:schemeClr val="accent1">
                    <a:lumMod val="40000"/>
                    <a:lumOff val="60000"/>
                  </a:schemeClr>
                </a:solidFill>
              </a:rPr>
              <a:t>)</a:t>
            </a:r>
          </a:p>
          <a:p>
            <a:r>
              <a:rPr lang="en-US" dirty="0" smtClean="0">
                <a:solidFill>
                  <a:schemeClr val="accent1">
                    <a:lumMod val="40000"/>
                    <a:lumOff val="60000"/>
                  </a:schemeClr>
                </a:solidFill>
              </a:rPr>
              <a:t>Alternate tat pathway for things that can’t fold there</a:t>
            </a:r>
            <a:endParaRPr lang="en-US" dirty="0">
              <a:solidFill>
                <a:schemeClr val="accent1">
                  <a:lumMod val="40000"/>
                  <a:lumOff val="60000"/>
                </a:schemeClr>
              </a:solidFill>
            </a:endParaRPr>
          </a:p>
        </p:txBody>
      </p:sp>
      <p:sp>
        <p:nvSpPr>
          <p:cNvPr id="15" name="TextBox 14"/>
          <p:cNvSpPr txBox="1"/>
          <p:nvPr/>
        </p:nvSpPr>
        <p:spPr>
          <a:xfrm>
            <a:off x="3657600" y="2667000"/>
            <a:ext cx="5257800" cy="923330"/>
          </a:xfrm>
          <a:prstGeom prst="rect">
            <a:avLst/>
          </a:prstGeom>
          <a:noFill/>
        </p:spPr>
        <p:txBody>
          <a:bodyPr wrap="square" rtlCol="0">
            <a:spAutoFit/>
          </a:bodyPr>
          <a:lstStyle/>
          <a:p>
            <a:r>
              <a:rPr lang="en-US" dirty="0" smtClean="0">
                <a:solidFill>
                  <a:schemeClr val="accent1">
                    <a:lumMod val="40000"/>
                    <a:lumOff val="60000"/>
                  </a:schemeClr>
                </a:solidFill>
              </a:rPr>
              <a:t>Happens naturally for naturally OM things</a:t>
            </a:r>
          </a:p>
          <a:p>
            <a:r>
              <a:rPr lang="en-US" dirty="0" smtClean="0">
                <a:solidFill>
                  <a:schemeClr val="accent1">
                    <a:lumMod val="40000"/>
                    <a:lumOff val="60000"/>
                  </a:schemeClr>
                </a:solidFill>
              </a:rPr>
              <a:t>Difficult (but doable) for things that don’t normally belong there</a:t>
            </a:r>
            <a:endParaRPr lang="en-US" dirty="0">
              <a:solidFill>
                <a:schemeClr val="accent1">
                  <a:lumMod val="40000"/>
                  <a:lumOff val="60000"/>
                </a:schemeClr>
              </a:solidFill>
            </a:endParaRPr>
          </a:p>
        </p:txBody>
      </p:sp>
      <p:sp>
        <p:nvSpPr>
          <p:cNvPr id="20" name="TextBox 19"/>
          <p:cNvSpPr txBox="1"/>
          <p:nvPr/>
        </p:nvSpPr>
        <p:spPr>
          <a:xfrm>
            <a:off x="3657600" y="1639669"/>
            <a:ext cx="5257800" cy="646331"/>
          </a:xfrm>
          <a:prstGeom prst="rect">
            <a:avLst/>
          </a:prstGeom>
          <a:noFill/>
        </p:spPr>
        <p:txBody>
          <a:bodyPr wrap="square" rtlCol="0">
            <a:spAutoFit/>
          </a:bodyPr>
          <a:lstStyle/>
          <a:p>
            <a:r>
              <a:rPr lang="en-US" dirty="0" smtClean="0">
                <a:solidFill>
                  <a:schemeClr val="accent1">
                    <a:lumMod val="40000"/>
                    <a:lumOff val="60000"/>
                  </a:schemeClr>
                </a:solidFill>
              </a:rPr>
              <a:t>There are many secretion methods, all are iffy</a:t>
            </a:r>
          </a:p>
          <a:p>
            <a:r>
              <a:rPr lang="en-US" dirty="0" smtClean="0">
                <a:solidFill>
                  <a:schemeClr val="accent1">
                    <a:lumMod val="40000"/>
                    <a:lumOff val="60000"/>
                  </a:schemeClr>
                </a:solidFill>
              </a:rPr>
              <a:t>Gram positives do this much more easily</a:t>
            </a:r>
            <a:endParaRPr lang="en-US" dirty="0">
              <a:solidFill>
                <a:schemeClr val="accent1">
                  <a:lumMod val="40000"/>
                  <a:lumOff val="6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646331"/>
          </a:xfrm>
          <a:prstGeom prst="rect">
            <a:avLst/>
          </a:prstGeom>
          <a:noFill/>
          <a:ln w="9525">
            <a:noFill/>
            <a:miter lim="800000"/>
            <a:headEnd/>
            <a:tailEnd/>
          </a:ln>
        </p:spPr>
        <p:txBody>
          <a:bodyPr wrap="square">
            <a:spAutoFit/>
          </a:bodyPr>
          <a:lstStyle/>
          <a:p>
            <a:pPr algn="ctr"/>
            <a:r>
              <a:rPr lang="en-US" sz="3600" dirty="0" smtClean="0">
                <a:solidFill>
                  <a:srgbClr val="1F497D">
                    <a:lumMod val="20000"/>
                    <a:lumOff val="80000"/>
                  </a:srgbClr>
                </a:solidFill>
                <a:latin typeface="Rockwell Extra Bold" pitchFamily="18" charset="0"/>
                <a:cs typeface="Arial" pitchFamily="34" charset="0"/>
              </a:rPr>
              <a:t>Sec Pathway Secretion</a:t>
            </a:r>
            <a:endParaRPr lang="en-US" sz="3600" dirty="0">
              <a:solidFill>
                <a:srgbClr val="1F497D">
                  <a:lumMod val="20000"/>
                  <a:lumOff val="80000"/>
                </a:srgbClr>
              </a:solidFill>
              <a:latin typeface="Rockwell Extra Bold" pitchFamily="18" charset="0"/>
              <a:cs typeface="Arial" pitchFamily="34" charset="0"/>
            </a:endParaRPr>
          </a:p>
        </p:txBody>
      </p:sp>
      <p:pic>
        <p:nvPicPr>
          <p:cNvPr id="35843" name="Picture 3"/>
          <p:cNvPicPr>
            <a:picLocks noChangeAspect="1" noChangeArrowheads="1"/>
          </p:cNvPicPr>
          <p:nvPr/>
        </p:nvPicPr>
        <p:blipFill>
          <a:blip r:embed="rId3" cstate="print"/>
          <a:srcRect/>
          <a:stretch>
            <a:fillRect/>
          </a:stretch>
        </p:blipFill>
        <p:spPr bwMode="auto">
          <a:xfrm>
            <a:off x="304799" y="1981200"/>
            <a:ext cx="5066095" cy="3581400"/>
          </a:xfrm>
          <a:prstGeom prst="rect">
            <a:avLst/>
          </a:prstGeom>
          <a:noFill/>
          <a:ln w="9525">
            <a:noFill/>
            <a:miter lim="800000"/>
            <a:headEnd/>
            <a:tailEnd/>
          </a:ln>
          <a:effectLst/>
        </p:spPr>
      </p:pic>
      <p:sp>
        <p:nvSpPr>
          <p:cNvPr id="6" name="Rectangle 5"/>
          <p:cNvSpPr/>
          <p:nvPr/>
        </p:nvSpPr>
        <p:spPr>
          <a:xfrm>
            <a:off x="5638800" y="2438400"/>
            <a:ext cx="2895600" cy="2554545"/>
          </a:xfrm>
          <a:prstGeom prst="rect">
            <a:avLst/>
          </a:prstGeom>
        </p:spPr>
        <p:txBody>
          <a:bodyPr wrap="square">
            <a:spAutoFit/>
          </a:bodyPr>
          <a:lstStyle/>
          <a:p>
            <a:pPr marL="457200" indent="-457200"/>
            <a:r>
              <a:rPr lang="en-US" sz="2000" b="1" dirty="0" smtClean="0">
                <a:solidFill>
                  <a:srgbClr val="1F497D">
                    <a:lumMod val="20000"/>
                    <a:lumOff val="80000"/>
                  </a:srgbClr>
                </a:solidFill>
                <a:latin typeface="Calibri" pitchFamily="34" charset="0"/>
              </a:rPr>
              <a:t>Signal (pre) sequence</a:t>
            </a:r>
          </a:p>
          <a:p>
            <a:pPr marL="457200" indent="-457200"/>
            <a:r>
              <a:rPr lang="en-US" sz="2000" b="1" dirty="0" smtClean="0">
                <a:solidFill>
                  <a:srgbClr val="1F497D">
                    <a:lumMod val="20000"/>
                    <a:lumOff val="80000"/>
                  </a:srgbClr>
                </a:solidFill>
                <a:latin typeface="Calibri" pitchFamily="34" charset="0"/>
              </a:rPr>
              <a:t>“Signal Sequence”</a:t>
            </a:r>
          </a:p>
          <a:p>
            <a:pPr marL="457200" indent="-457200"/>
            <a:r>
              <a:rPr lang="en-US" sz="2000" b="1" dirty="0" smtClean="0">
                <a:solidFill>
                  <a:srgbClr val="1F497D">
                    <a:lumMod val="20000"/>
                    <a:lumOff val="80000"/>
                  </a:srgbClr>
                </a:solidFill>
                <a:latin typeface="Calibri" pitchFamily="34" charset="0"/>
              </a:rPr>
              <a:t>“Leader Sequence”</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18-30 </a:t>
            </a:r>
            <a:r>
              <a:rPr lang="en-US" sz="2000" dirty="0" err="1" smtClean="0">
                <a:solidFill>
                  <a:srgbClr val="1F497D">
                    <a:lumMod val="20000"/>
                    <a:lumOff val="80000"/>
                  </a:srgbClr>
                </a:solidFill>
                <a:latin typeface="Calibri" pitchFamily="34" charset="0"/>
              </a:rPr>
              <a:t>aa</a:t>
            </a:r>
            <a:r>
              <a:rPr lang="en-US" sz="2000" dirty="0" smtClean="0">
                <a:solidFill>
                  <a:srgbClr val="1F497D">
                    <a:lumMod val="20000"/>
                    <a:lumOff val="80000"/>
                  </a:srgbClr>
                </a:solidFill>
                <a:latin typeface="Calibri" pitchFamily="34" charset="0"/>
              </a:rPr>
              <a:t> in length</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One or more basic </a:t>
            </a:r>
            <a:r>
              <a:rPr lang="en-US" sz="2000" dirty="0" err="1" smtClean="0">
                <a:solidFill>
                  <a:srgbClr val="1F497D">
                    <a:lumMod val="20000"/>
                    <a:lumOff val="80000"/>
                  </a:srgbClr>
                </a:solidFill>
                <a:latin typeface="Calibri" pitchFamily="34" charset="0"/>
              </a:rPr>
              <a:t>aa</a:t>
            </a:r>
            <a:r>
              <a:rPr lang="en-US" sz="2000" dirty="0" smtClean="0">
                <a:solidFill>
                  <a:srgbClr val="1F497D">
                    <a:lumMod val="20000"/>
                    <a:lumOff val="80000"/>
                  </a:srgbClr>
                </a:solidFill>
                <a:latin typeface="Calibri" pitchFamily="34" charset="0"/>
              </a:rPr>
              <a:t> near N-term</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Central 7aa or more hydrophobic core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646331"/>
          </a:xfrm>
          <a:prstGeom prst="rect">
            <a:avLst/>
          </a:prstGeom>
          <a:noFill/>
          <a:ln w="9525">
            <a:noFill/>
            <a:miter lim="800000"/>
            <a:headEnd/>
            <a:tailEnd/>
          </a:ln>
        </p:spPr>
        <p:txBody>
          <a:bodyPr wrap="square">
            <a:spAutoFit/>
          </a:bodyPr>
          <a:lstStyle/>
          <a:p>
            <a:pPr algn="ctr"/>
            <a:r>
              <a:rPr lang="en-US" sz="3600" dirty="0" err="1" smtClean="0">
                <a:solidFill>
                  <a:srgbClr val="1F497D">
                    <a:lumMod val="20000"/>
                    <a:lumOff val="80000"/>
                  </a:srgbClr>
                </a:solidFill>
                <a:latin typeface="Rockwell Extra Bold" pitchFamily="18" charset="0"/>
                <a:cs typeface="Arial" pitchFamily="34" charset="0"/>
              </a:rPr>
              <a:t>Periplasmic</a:t>
            </a:r>
            <a:r>
              <a:rPr lang="en-US" sz="3600" dirty="0" smtClean="0">
                <a:solidFill>
                  <a:srgbClr val="1F497D">
                    <a:lumMod val="20000"/>
                    <a:lumOff val="80000"/>
                  </a:srgbClr>
                </a:solidFill>
                <a:latin typeface="Rockwell Extra Bold" pitchFamily="18" charset="0"/>
                <a:cs typeface="Arial" pitchFamily="34" charset="0"/>
              </a:rPr>
              <a:t> Expression</a:t>
            </a:r>
            <a:endParaRPr lang="en-US" sz="36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1371600" y="1219200"/>
            <a:ext cx="5562600" cy="2062103"/>
          </a:xfrm>
          <a:prstGeom prst="rect">
            <a:avLst/>
          </a:prstGeom>
        </p:spPr>
        <p:txBody>
          <a:bodyPr wrap="square">
            <a:spAutoFit/>
          </a:bodyPr>
          <a:lstStyle/>
          <a:p>
            <a:pPr marL="457200" indent="-457200"/>
            <a:r>
              <a:rPr lang="en-US" sz="2800" dirty="0" smtClean="0">
                <a:solidFill>
                  <a:srgbClr val="1F497D">
                    <a:lumMod val="20000"/>
                    <a:lumOff val="80000"/>
                  </a:srgbClr>
                </a:solidFill>
                <a:latin typeface="Calibri" pitchFamily="34" charset="0"/>
              </a:rPr>
              <a:t>Leader peptidases:</a:t>
            </a:r>
          </a:p>
          <a:p>
            <a:pPr marL="457200" indent="-457200">
              <a:buFont typeface="Wingdings" pitchFamily="2" charset="2"/>
              <a:buChar char="§"/>
            </a:pPr>
            <a:r>
              <a:rPr lang="en-US" sz="2000" dirty="0" err="1" smtClean="0">
                <a:solidFill>
                  <a:srgbClr val="1F497D">
                    <a:lumMod val="20000"/>
                    <a:lumOff val="80000"/>
                  </a:srgbClr>
                </a:solidFill>
                <a:latin typeface="Calibri" pitchFamily="34" charset="0"/>
              </a:rPr>
              <a:t>LspA</a:t>
            </a:r>
            <a:r>
              <a:rPr lang="en-US" sz="2000" dirty="0" smtClean="0">
                <a:solidFill>
                  <a:srgbClr val="1F497D">
                    <a:lumMod val="20000"/>
                    <a:lumOff val="80000"/>
                  </a:srgbClr>
                </a:solidFill>
                <a:latin typeface="Calibri" pitchFamily="34" charset="0"/>
              </a:rPr>
              <a:t> processes </a:t>
            </a:r>
            <a:r>
              <a:rPr lang="en-US" sz="2000" dirty="0" err="1" smtClean="0">
                <a:solidFill>
                  <a:srgbClr val="1F497D">
                    <a:lumMod val="20000"/>
                    <a:lumOff val="80000"/>
                  </a:srgbClr>
                </a:solidFill>
                <a:latin typeface="Calibri" pitchFamily="34" charset="0"/>
              </a:rPr>
              <a:t>prolipoproteins</a:t>
            </a:r>
            <a:r>
              <a:rPr lang="en-US" sz="2000" dirty="0" smtClean="0">
                <a:solidFill>
                  <a:srgbClr val="1F497D">
                    <a:lumMod val="20000"/>
                    <a:lumOff val="80000"/>
                  </a:srgbClr>
                </a:solidFill>
                <a:latin typeface="Calibri" pitchFamily="34" charset="0"/>
              </a:rPr>
              <a:t> (major outer membrane components)</a:t>
            </a:r>
          </a:p>
          <a:p>
            <a:pPr marL="457200" indent="-457200">
              <a:buFont typeface="Wingdings" pitchFamily="2" charset="2"/>
              <a:buChar char="§"/>
            </a:pPr>
            <a:r>
              <a:rPr lang="en-US" sz="2000" dirty="0" err="1" smtClean="0">
                <a:solidFill>
                  <a:srgbClr val="1F497D">
                    <a:lumMod val="20000"/>
                    <a:lumOff val="80000"/>
                  </a:srgbClr>
                </a:solidFill>
                <a:latin typeface="Calibri" pitchFamily="34" charset="0"/>
              </a:rPr>
              <a:t>LepB</a:t>
            </a:r>
            <a:r>
              <a:rPr lang="en-US" sz="2000" dirty="0" smtClean="0">
                <a:solidFill>
                  <a:srgbClr val="1F497D">
                    <a:lumMod val="20000"/>
                    <a:lumOff val="80000"/>
                  </a:srgbClr>
                </a:solidFill>
                <a:latin typeface="Calibri" pitchFamily="34" charset="0"/>
              </a:rPr>
              <a:t> “Signal Peptidase” or “</a:t>
            </a:r>
            <a:r>
              <a:rPr lang="en-US" sz="2000" dirty="0" err="1" smtClean="0">
                <a:solidFill>
                  <a:srgbClr val="1F497D">
                    <a:lumMod val="20000"/>
                    <a:lumOff val="80000"/>
                  </a:srgbClr>
                </a:solidFill>
                <a:latin typeface="Calibri" pitchFamily="34" charset="0"/>
              </a:rPr>
              <a:t>SPaseI</a:t>
            </a:r>
            <a:r>
              <a:rPr lang="en-US" sz="2000" dirty="0" smtClean="0">
                <a:solidFill>
                  <a:srgbClr val="1F497D">
                    <a:lumMod val="20000"/>
                    <a:lumOff val="80000"/>
                  </a:srgbClr>
                </a:solidFill>
                <a:latin typeface="Calibri" pitchFamily="34" charset="0"/>
              </a:rPr>
              <a:t>” cleaves most other proteins</a:t>
            </a:r>
          </a:p>
          <a:p>
            <a:pPr marL="457200" indent="-457200">
              <a:buFont typeface="Wingdings" pitchFamily="2" charset="2"/>
              <a:buChar char="§"/>
            </a:pPr>
            <a:endParaRPr lang="en-US" sz="2000" dirty="0" smtClean="0">
              <a:solidFill>
                <a:srgbClr val="1F497D">
                  <a:lumMod val="20000"/>
                  <a:lumOff val="80000"/>
                </a:srgbClr>
              </a:solidFill>
              <a:latin typeface="Calibri" pitchFamily="34" charset="0"/>
            </a:endParaRPr>
          </a:p>
        </p:txBody>
      </p:sp>
      <p:sp>
        <p:nvSpPr>
          <p:cNvPr id="8" name="Rectangle 7"/>
          <p:cNvSpPr/>
          <p:nvPr/>
        </p:nvSpPr>
        <p:spPr>
          <a:xfrm>
            <a:off x="1371600" y="3200400"/>
            <a:ext cx="6553200" cy="2985433"/>
          </a:xfrm>
          <a:prstGeom prst="rect">
            <a:avLst/>
          </a:prstGeom>
        </p:spPr>
        <p:txBody>
          <a:bodyPr wrap="square">
            <a:spAutoFit/>
          </a:bodyPr>
          <a:lstStyle/>
          <a:p>
            <a:r>
              <a:rPr lang="en-US" sz="2800" dirty="0" err="1" smtClean="0">
                <a:solidFill>
                  <a:srgbClr val="1F497D">
                    <a:lumMod val="20000"/>
                    <a:lumOff val="80000"/>
                  </a:srgbClr>
                </a:solidFill>
                <a:latin typeface="Calibri" pitchFamily="34" charset="0"/>
              </a:rPr>
              <a:t>Prepro</a:t>
            </a:r>
            <a:r>
              <a:rPr lang="en-US" sz="2800" dirty="0" smtClean="0">
                <a:solidFill>
                  <a:srgbClr val="1F497D">
                    <a:lumMod val="20000"/>
                    <a:lumOff val="80000"/>
                  </a:srgbClr>
                </a:solidFill>
                <a:latin typeface="Calibri" pitchFamily="34" charset="0"/>
              </a:rPr>
              <a:t> sequences:</a:t>
            </a:r>
            <a:endParaRPr lang="en-US" sz="2800" dirty="0" smtClean="0"/>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Use parts derived from well-expressed </a:t>
            </a:r>
            <a:r>
              <a:rPr lang="en-US" sz="2000" dirty="0" err="1" smtClean="0">
                <a:solidFill>
                  <a:srgbClr val="1F497D">
                    <a:lumMod val="20000"/>
                    <a:lumOff val="80000"/>
                  </a:srgbClr>
                </a:solidFill>
                <a:latin typeface="Calibri" pitchFamily="34" charset="0"/>
              </a:rPr>
              <a:t>periplasmic</a:t>
            </a:r>
            <a:r>
              <a:rPr lang="en-US" sz="2000" dirty="0" smtClean="0">
                <a:solidFill>
                  <a:srgbClr val="1F497D">
                    <a:lumMod val="20000"/>
                    <a:lumOff val="80000"/>
                  </a:srgbClr>
                </a:solidFill>
                <a:latin typeface="Calibri" pitchFamily="34" charset="0"/>
              </a:rPr>
              <a:t> proteins</a:t>
            </a:r>
          </a:p>
          <a:p>
            <a:pPr marL="457200" indent="-457200">
              <a:buFont typeface="Wingdings" pitchFamily="2" charset="2"/>
              <a:buChar char="§"/>
            </a:pPr>
            <a:r>
              <a:rPr lang="en-US" sz="2000" dirty="0" err="1" smtClean="0">
                <a:solidFill>
                  <a:srgbClr val="1F497D">
                    <a:lumMod val="20000"/>
                    <a:lumOff val="80000"/>
                  </a:srgbClr>
                </a:solidFill>
                <a:latin typeface="Calibri" pitchFamily="34" charset="0"/>
              </a:rPr>
              <a:t>pelB</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ompA</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ompT</a:t>
            </a:r>
            <a:r>
              <a:rPr lang="en-US" sz="2000" dirty="0" smtClean="0">
                <a:solidFill>
                  <a:srgbClr val="1F497D">
                    <a:lumMod val="20000"/>
                    <a:lumOff val="80000"/>
                  </a:srgbClr>
                </a:solidFill>
                <a:latin typeface="Calibri" pitchFamily="34" charset="0"/>
              </a:rPr>
              <a:t> are commonly used</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Some proteins are toxic in cytoplasm and not in </a:t>
            </a:r>
            <a:r>
              <a:rPr lang="en-US" sz="2000" dirty="0" err="1" smtClean="0">
                <a:solidFill>
                  <a:srgbClr val="1F497D">
                    <a:lumMod val="20000"/>
                    <a:lumOff val="80000"/>
                  </a:srgbClr>
                </a:solidFill>
                <a:latin typeface="Calibri" pitchFamily="34" charset="0"/>
              </a:rPr>
              <a:t>periplasm</a:t>
            </a: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Some proteins require the oxidative environment for folding (such as antibodies)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A precursor to OM localization or secretion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1200329"/>
          </a:xfrm>
          <a:prstGeom prst="rect">
            <a:avLst/>
          </a:prstGeom>
          <a:noFill/>
          <a:ln w="9525">
            <a:noFill/>
            <a:miter lim="800000"/>
            <a:headEnd/>
            <a:tailEnd/>
          </a:ln>
        </p:spPr>
        <p:txBody>
          <a:bodyPr wrap="square">
            <a:spAutoFit/>
          </a:bodyPr>
          <a:lstStyle/>
          <a:p>
            <a:pPr algn="ctr"/>
            <a:r>
              <a:rPr lang="en-US" sz="3600" dirty="0" smtClean="0">
                <a:solidFill>
                  <a:srgbClr val="1F497D">
                    <a:lumMod val="20000"/>
                    <a:lumOff val="80000"/>
                  </a:srgbClr>
                </a:solidFill>
                <a:latin typeface="Rockwell Extra Bold" pitchFamily="18" charset="0"/>
                <a:cs typeface="Arial" pitchFamily="34" charset="0"/>
              </a:rPr>
              <a:t>Twin-</a:t>
            </a:r>
            <a:r>
              <a:rPr lang="en-US" sz="3600" dirty="0" err="1" smtClean="0">
                <a:solidFill>
                  <a:srgbClr val="1F497D">
                    <a:lumMod val="20000"/>
                    <a:lumOff val="80000"/>
                  </a:srgbClr>
                </a:solidFill>
                <a:latin typeface="Rockwell Extra Bold" pitchFamily="18" charset="0"/>
                <a:cs typeface="Arial" pitchFamily="34" charset="0"/>
              </a:rPr>
              <a:t>Arginine</a:t>
            </a:r>
            <a:r>
              <a:rPr lang="en-US" sz="3600" dirty="0" smtClean="0">
                <a:solidFill>
                  <a:srgbClr val="1F497D">
                    <a:lumMod val="20000"/>
                    <a:lumOff val="80000"/>
                  </a:srgbClr>
                </a:solidFill>
                <a:latin typeface="Rockwell Extra Bold" pitchFamily="18" charset="0"/>
                <a:cs typeface="Arial" pitchFamily="34" charset="0"/>
              </a:rPr>
              <a:t> Translocation (Tat) Pathway</a:t>
            </a:r>
            <a:endParaRPr lang="en-US" sz="3600" dirty="0">
              <a:solidFill>
                <a:srgbClr val="1F497D">
                  <a:lumMod val="20000"/>
                  <a:lumOff val="80000"/>
                </a:srgbClr>
              </a:solidFill>
              <a:latin typeface="Rockwell Extra Bold" pitchFamily="18" charset="0"/>
              <a:cs typeface="Arial" pitchFamily="34" charset="0"/>
            </a:endParaRPr>
          </a:p>
        </p:txBody>
      </p:sp>
      <p:sp>
        <p:nvSpPr>
          <p:cNvPr id="6" name="Rectangle 5"/>
          <p:cNvSpPr/>
          <p:nvPr/>
        </p:nvSpPr>
        <p:spPr>
          <a:xfrm>
            <a:off x="1981200" y="5867400"/>
            <a:ext cx="4796506" cy="523220"/>
          </a:xfrm>
          <a:prstGeom prst="rect">
            <a:avLst/>
          </a:prstGeom>
        </p:spPr>
        <p:txBody>
          <a:bodyPr wrap="none">
            <a:spAutoFit/>
          </a:bodyPr>
          <a:lstStyle/>
          <a:p>
            <a:r>
              <a:rPr lang="en-US" sz="2800" dirty="0" smtClean="0">
                <a:solidFill>
                  <a:srgbClr val="1F497D">
                    <a:lumMod val="20000"/>
                    <a:lumOff val="80000"/>
                  </a:srgbClr>
                </a:solidFill>
                <a:latin typeface="Calibri" pitchFamily="34" charset="0"/>
              </a:rPr>
              <a:t>Signal Sequence:  ((S/T)RRXFLK)</a:t>
            </a:r>
          </a:p>
        </p:txBody>
      </p:sp>
      <p:pic>
        <p:nvPicPr>
          <p:cNvPr id="34819" name="Picture 3" descr="C:\Users\jcanderson\Documents\Courses\SynBio Bootcamp\020509-Parts and Chassis\tat and sec.png"/>
          <p:cNvPicPr>
            <a:picLocks noChangeAspect="1" noChangeArrowheads="1"/>
          </p:cNvPicPr>
          <p:nvPr/>
        </p:nvPicPr>
        <p:blipFill>
          <a:blip r:embed="rId3" cstate="print"/>
          <a:srcRect b="12633"/>
          <a:stretch>
            <a:fillRect/>
          </a:stretch>
        </p:blipFill>
        <p:spPr bwMode="auto">
          <a:xfrm>
            <a:off x="1765299" y="1703018"/>
            <a:ext cx="5702301" cy="370718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28600"/>
            <a:ext cx="9144000" cy="646331"/>
          </a:xfrm>
          <a:prstGeom prst="rect">
            <a:avLst/>
          </a:prstGeom>
          <a:noFill/>
          <a:ln w="9525">
            <a:noFill/>
            <a:miter lim="800000"/>
            <a:headEnd/>
            <a:tailEnd/>
          </a:ln>
        </p:spPr>
        <p:txBody>
          <a:bodyPr wrap="square">
            <a:spAutoFit/>
          </a:bodyPr>
          <a:lstStyle/>
          <a:p>
            <a:pPr algn="ctr"/>
            <a:r>
              <a:rPr lang="en-US" sz="3600" dirty="0" smtClean="0">
                <a:solidFill>
                  <a:srgbClr val="1F497D">
                    <a:lumMod val="20000"/>
                    <a:lumOff val="80000"/>
                  </a:srgbClr>
                </a:solidFill>
                <a:latin typeface="Rockwell Extra Bold" pitchFamily="18" charset="0"/>
                <a:cs typeface="Arial" pitchFamily="34" charset="0"/>
              </a:rPr>
              <a:t>Outer Membrane Localization</a:t>
            </a:r>
            <a:endParaRPr lang="en-US" sz="36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1371600" y="990600"/>
            <a:ext cx="5562600" cy="1446550"/>
          </a:xfrm>
          <a:prstGeom prst="rect">
            <a:avLst/>
          </a:prstGeom>
        </p:spPr>
        <p:txBody>
          <a:bodyPr wrap="square">
            <a:spAutoFit/>
          </a:bodyPr>
          <a:lstStyle/>
          <a:p>
            <a:pPr marL="457200" indent="-457200"/>
            <a:r>
              <a:rPr lang="en-US" sz="2800" dirty="0" smtClean="0">
                <a:solidFill>
                  <a:srgbClr val="1F497D">
                    <a:lumMod val="20000"/>
                    <a:lumOff val="80000"/>
                  </a:srgbClr>
                </a:solidFill>
                <a:latin typeface="Calibri" pitchFamily="34" charset="0"/>
              </a:rPr>
              <a:t>Beta Barrel-type proteins</a:t>
            </a:r>
          </a:p>
          <a:p>
            <a:pPr marL="457200" indent="-457200">
              <a:buFont typeface="Wingdings" pitchFamily="2" charset="2"/>
              <a:buChar char="§"/>
            </a:pPr>
            <a:r>
              <a:rPr lang="en-US" sz="2000" dirty="0" err="1" smtClean="0">
                <a:solidFill>
                  <a:srgbClr val="1F497D">
                    <a:lumMod val="20000"/>
                    <a:lumOff val="80000"/>
                  </a:srgbClr>
                </a:solidFill>
                <a:latin typeface="Calibri" pitchFamily="34" charset="0"/>
              </a:rPr>
              <a:t>OmpA</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OmpT</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OmpG</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LamB</a:t>
            </a: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Start with Sec secretion to </a:t>
            </a:r>
            <a:r>
              <a:rPr lang="en-US" sz="2000" dirty="0" err="1" smtClean="0">
                <a:solidFill>
                  <a:srgbClr val="1F497D">
                    <a:lumMod val="20000"/>
                    <a:lumOff val="80000"/>
                  </a:srgbClr>
                </a:solidFill>
                <a:latin typeface="Calibri" pitchFamily="34" charset="0"/>
              </a:rPr>
              <a:t>periplasmic</a:t>
            </a: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Spontaneously insert into outer membrane</a:t>
            </a:r>
          </a:p>
        </p:txBody>
      </p:sp>
      <p:pic>
        <p:nvPicPr>
          <p:cNvPr id="36867" name="Picture 3" descr="C:\Users\jcanderson\Documents\Courses\SynBio Bootcamp\020509-Parts and Chassis\Autotransporter 1.png"/>
          <p:cNvPicPr>
            <a:picLocks noChangeAspect="1" noChangeArrowheads="1"/>
          </p:cNvPicPr>
          <p:nvPr/>
        </p:nvPicPr>
        <p:blipFill>
          <a:blip r:embed="rId3" cstate="print"/>
          <a:srcRect/>
          <a:stretch>
            <a:fillRect/>
          </a:stretch>
        </p:blipFill>
        <p:spPr bwMode="auto">
          <a:xfrm>
            <a:off x="1219200" y="3662574"/>
            <a:ext cx="6781800" cy="3119226"/>
          </a:xfrm>
          <a:prstGeom prst="rect">
            <a:avLst/>
          </a:prstGeom>
          <a:noFill/>
        </p:spPr>
      </p:pic>
      <p:sp>
        <p:nvSpPr>
          <p:cNvPr id="9" name="Rectangle 8"/>
          <p:cNvSpPr/>
          <p:nvPr/>
        </p:nvSpPr>
        <p:spPr>
          <a:xfrm>
            <a:off x="1371600" y="2589074"/>
            <a:ext cx="7391400" cy="1754326"/>
          </a:xfrm>
          <a:prstGeom prst="rect">
            <a:avLst/>
          </a:prstGeom>
        </p:spPr>
        <p:txBody>
          <a:bodyPr wrap="square">
            <a:spAutoFit/>
          </a:bodyPr>
          <a:lstStyle/>
          <a:p>
            <a:pPr marL="457200" indent="-457200"/>
            <a:r>
              <a:rPr lang="en-US" sz="2800" dirty="0" err="1" smtClean="0">
                <a:solidFill>
                  <a:srgbClr val="1F497D">
                    <a:lumMod val="20000"/>
                    <a:lumOff val="80000"/>
                  </a:srgbClr>
                </a:solidFill>
                <a:latin typeface="Calibri" pitchFamily="34" charset="0"/>
              </a:rPr>
              <a:t>Autotransporters</a:t>
            </a:r>
            <a:r>
              <a:rPr lang="en-US" sz="2800" dirty="0" smtClean="0">
                <a:solidFill>
                  <a:srgbClr val="1F497D">
                    <a:lumMod val="20000"/>
                    <a:lumOff val="80000"/>
                  </a:srgbClr>
                </a:solidFill>
                <a:latin typeface="Calibri" pitchFamily="34" charset="0"/>
              </a:rPr>
              <a:t>/Two-Partner Secretion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Ag43</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Often cleaved “passenger” “Type V Secretion”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Dedicated secretion system for a single protein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Begins with Sec secretion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0" y="282714"/>
            <a:ext cx="9144000" cy="646331"/>
          </a:xfrm>
          <a:prstGeom prst="rect">
            <a:avLst/>
          </a:prstGeom>
          <a:noFill/>
          <a:ln w="9525">
            <a:noFill/>
            <a:miter lim="800000"/>
            <a:headEnd/>
            <a:tailEnd/>
          </a:ln>
        </p:spPr>
        <p:txBody>
          <a:bodyPr wrap="square">
            <a:spAutoFit/>
          </a:bodyPr>
          <a:lstStyle/>
          <a:p>
            <a:pPr algn="ctr"/>
            <a:r>
              <a:rPr lang="en-US" sz="3600" dirty="0" smtClean="0">
                <a:solidFill>
                  <a:srgbClr val="1F497D">
                    <a:lumMod val="20000"/>
                    <a:lumOff val="80000"/>
                  </a:srgbClr>
                </a:solidFill>
                <a:latin typeface="Rockwell Extra Bold" pitchFamily="18" charset="0"/>
                <a:cs typeface="Arial" pitchFamily="34" charset="0"/>
              </a:rPr>
              <a:t>Extracellular Secretion</a:t>
            </a:r>
            <a:endParaRPr lang="en-US" sz="36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1371600" y="1066800"/>
            <a:ext cx="7391400" cy="1138773"/>
          </a:xfrm>
          <a:prstGeom prst="rect">
            <a:avLst/>
          </a:prstGeom>
        </p:spPr>
        <p:txBody>
          <a:bodyPr wrap="square">
            <a:spAutoFit/>
          </a:bodyPr>
          <a:lstStyle/>
          <a:p>
            <a:pPr marL="457200" indent="-457200"/>
            <a:r>
              <a:rPr lang="en-US" sz="2800" dirty="0" smtClean="0">
                <a:solidFill>
                  <a:srgbClr val="1F497D">
                    <a:lumMod val="20000"/>
                    <a:lumOff val="80000"/>
                  </a:srgbClr>
                </a:solidFill>
                <a:latin typeface="Calibri" pitchFamily="34" charset="0"/>
              </a:rPr>
              <a:t>In gram positive bacteria (like </a:t>
            </a:r>
            <a:r>
              <a:rPr lang="en-US" sz="2800" i="1" dirty="0" smtClean="0">
                <a:solidFill>
                  <a:srgbClr val="1F497D">
                    <a:lumMod val="20000"/>
                    <a:lumOff val="80000"/>
                  </a:srgbClr>
                </a:solidFill>
                <a:latin typeface="Calibri" pitchFamily="34" charset="0"/>
              </a:rPr>
              <a:t>B. </a:t>
            </a:r>
            <a:r>
              <a:rPr lang="en-US" sz="2800" i="1" dirty="0" err="1" smtClean="0">
                <a:solidFill>
                  <a:srgbClr val="1F497D">
                    <a:lumMod val="20000"/>
                    <a:lumOff val="80000"/>
                  </a:srgbClr>
                </a:solidFill>
                <a:latin typeface="Calibri" pitchFamily="34" charset="0"/>
              </a:rPr>
              <a:t>subtilis</a:t>
            </a:r>
            <a:r>
              <a:rPr lang="en-US" sz="2800" dirty="0" smtClean="0">
                <a:solidFill>
                  <a:srgbClr val="1F497D">
                    <a:lumMod val="20000"/>
                    <a:lumOff val="80000"/>
                  </a:srgbClr>
                </a:solidFill>
                <a:latin typeface="Calibri" pitchFamily="34" charset="0"/>
              </a:rPr>
              <a:t>)</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No second membrane present</a:t>
            </a:r>
          </a:p>
          <a:p>
            <a:pPr marL="457200" indent="-457200">
              <a:buFont typeface="Wingdings" pitchFamily="2" charset="2"/>
              <a:buChar char="§"/>
            </a:pPr>
            <a:r>
              <a:rPr lang="en-US" sz="2000" dirty="0" err="1" smtClean="0">
                <a:solidFill>
                  <a:srgbClr val="1F497D">
                    <a:lumMod val="20000"/>
                    <a:lumOff val="80000"/>
                  </a:srgbClr>
                </a:solidFill>
                <a:latin typeface="Calibri" pitchFamily="34" charset="0"/>
              </a:rPr>
              <a:t>Prepro</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targetting</a:t>
            </a:r>
            <a:r>
              <a:rPr lang="en-US" sz="2000" dirty="0" smtClean="0">
                <a:solidFill>
                  <a:srgbClr val="1F497D">
                    <a:lumMod val="20000"/>
                    <a:lumOff val="80000"/>
                  </a:srgbClr>
                </a:solidFill>
                <a:latin typeface="Calibri" pitchFamily="34" charset="0"/>
              </a:rPr>
              <a:t> results in extracellular secretion</a:t>
            </a:r>
          </a:p>
        </p:txBody>
      </p:sp>
      <p:sp>
        <p:nvSpPr>
          <p:cNvPr id="5" name="Rectangle 4"/>
          <p:cNvSpPr/>
          <p:nvPr/>
        </p:nvSpPr>
        <p:spPr>
          <a:xfrm>
            <a:off x="1371600" y="2214027"/>
            <a:ext cx="7315200" cy="1138773"/>
          </a:xfrm>
          <a:prstGeom prst="rect">
            <a:avLst/>
          </a:prstGeom>
        </p:spPr>
        <p:txBody>
          <a:bodyPr wrap="square">
            <a:spAutoFit/>
          </a:bodyPr>
          <a:lstStyle/>
          <a:p>
            <a:pPr marL="457200" indent="-457200"/>
            <a:r>
              <a:rPr lang="en-US" sz="2800" dirty="0" smtClean="0">
                <a:solidFill>
                  <a:srgbClr val="1F497D">
                    <a:lumMod val="20000"/>
                    <a:lumOff val="80000"/>
                  </a:srgbClr>
                </a:solidFill>
                <a:latin typeface="Calibri" pitchFamily="34" charset="0"/>
              </a:rPr>
              <a:t>Type I, II, and III Secretion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One set of genes assembles the pore apparatus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Transports a set of substrates through the channel</a:t>
            </a:r>
          </a:p>
        </p:txBody>
      </p:sp>
      <p:pic>
        <p:nvPicPr>
          <p:cNvPr id="37891" name="Picture 3" descr="C:\Users\jcanderson\Documents\Courses\SynBio Bootcamp\020509-Parts and Chassis\secretion types.png"/>
          <p:cNvPicPr>
            <a:picLocks noChangeAspect="1" noChangeArrowheads="1"/>
          </p:cNvPicPr>
          <p:nvPr/>
        </p:nvPicPr>
        <p:blipFill>
          <a:blip r:embed="rId3" cstate="print"/>
          <a:srcRect/>
          <a:stretch>
            <a:fillRect/>
          </a:stretch>
        </p:blipFill>
        <p:spPr bwMode="auto">
          <a:xfrm>
            <a:off x="1219200" y="3581400"/>
            <a:ext cx="6500813" cy="30099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1828800" y="657761"/>
            <a:ext cx="5867400" cy="1323439"/>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Questions to Ponder</a:t>
            </a:r>
            <a:endParaRPr lang="en-US" sz="4000" dirty="0">
              <a:solidFill>
                <a:srgbClr val="1F497D">
                  <a:lumMod val="20000"/>
                  <a:lumOff val="80000"/>
                </a:srgbClr>
              </a:solidFill>
              <a:latin typeface="Rockwell Extra Bold" pitchFamily="18" charset="0"/>
              <a:cs typeface="Arial" pitchFamily="34" charset="0"/>
            </a:endParaRPr>
          </a:p>
        </p:txBody>
      </p:sp>
      <p:pic>
        <p:nvPicPr>
          <p:cNvPr id="5" name="Picture 4" descr="ponder.png"/>
          <p:cNvPicPr>
            <a:picLocks noChangeAspect="1"/>
          </p:cNvPicPr>
          <p:nvPr/>
        </p:nvPicPr>
        <p:blipFill>
          <a:blip r:embed="rId3" cstate="print"/>
          <a:stretch>
            <a:fillRect/>
          </a:stretch>
        </p:blipFill>
        <p:spPr>
          <a:xfrm>
            <a:off x="2971800" y="2286000"/>
            <a:ext cx="3047619" cy="43809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0" y="0"/>
            <a:ext cx="2744043" cy="1981199"/>
          </a:xfrm>
          <a:prstGeom prst="rect">
            <a:avLst/>
          </a:prstGeom>
          <a:noFill/>
          <a:ln w="9525">
            <a:noFill/>
            <a:miter lim="800000"/>
            <a:headEnd/>
            <a:tailEnd/>
          </a:ln>
          <a:effectLst/>
        </p:spPr>
      </p:pic>
      <p:sp>
        <p:nvSpPr>
          <p:cNvPr id="3" name="TextBox 4"/>
          <p:cNvSpPr txBox="1">
            <a:spLocks noChangeArrowheads="1"/>
          </p:cNvSpPr>
          <p:nvPr/>
        </p:nvSpPr>
        <p:spPr bwMode="auto">
          <a:xfrm>
            <a:off x="2971800" y="685800"/>
            <a:ext cx="5943600" cy="707886"/>
          </a:xfrm>
          <a:prstGeom prst="rect">
            <a:avLst/>
          </a:prstGeom>
          <a:noFill/>
          <a:ln w="9525">
            <a:noFill/>
            <a:miter lim="800000"/>
            <a:headEnd/>
            <a:tailEnd/>
          </a:ln>
        </p:spPr>
        <p:txBody>
          <a:bodyPr wrap="square">
            <a:spAutoFit/>
          </a:bodyPr>
          <a:lstStyle/>
          <a:p>
            <a:r>
              <a:rPr lang="en-US" sz="4000" dirty="0" smtClean="0">
                <a:solidFill>
                  <a:srgbClr val="1F497D">
                    <a:lumMod val="20000"/>
                    <a:lumOff val="80000"/>
                  </a:srgbClr>
                </a:solidFill>
                <a:latin typeface="Rockwell Extra Bold" pitchFamily="18" charset="0"/>
                <a:cs typeface="Arial" pitchFamily="34" charset="0"/>
              </a:rPr>
              <a:t>The </a:t>
            </a:r>
            <a:r>
              <a:rPr lang="en-US" sz="4000" i="1" dirty="0" smtClean="0">
                <a:solidFill>
                  <a:srgbClr val="1F497D">
                    <a:lumMod val="20000"/>
                    <a:lumOff val="80000"/>
                  </a:srgbClr>
                </a:solidFill>
                <a:latin typeface="Rockwell Extra Bold" pitchFamily="18" charset="0"/>
                <a:cs typeface="Arial" pitchFamily="34" charset="0"/>
              </a:rPr>
              <a:t>E. coli </a:t>
            </a:r>
            <a:r>
              <a:rPr lang="en-US" sz="4000" dirty="0" smtClean="0">
                <a:solidFill>
                  <a:srgbClr val="1F497D">
                    <a:lumMod val="20000"/>
                    <a:lumOff val="80000"/>
                  </a:srgbClr>
                </a:solidFill>
                <a:latin typeface="Rockwell Extra Bold" pitchFamily="18" charset="0"/>
                <a:cs typeface="Arial" pitchFamily="34" charset="0"/>
              </a:rPr>
              <a:t>chassis</a:t>
            </a:r>
            <a:endParaRPr lang="en-US" sz="4000" dirty="0">
              <a:solidFill>
                <a:srgbClr val="1F497D">
                  <a:lumMod val="20000"/>
                  <a:lumOff val="80000"/>
                </a:srgbClr>
              </a:solidFill>
              <a:latin typeface="Rockwell Extra Bold" pitchFamily="18" charset="0"/>
              <a:cs typeface="Arial" pitchFamily="34" charset="0"/>
            </a:endParaRPr>
          </a:p>
        </p:txBody>
      </p:sp>
      <p:sp>
        <p:nvSpPr>
          <p:cNvPr id="7" name="Rectangle 5"/>
          <p:cNvSpPr>
            <a:spLocks noChangeArrowheads="1"/>
          </p:cNvSpPr>
          <p:nvPr/>
        </p:nvSpPr>
        <p:spPr bwMode="auto">
          <a:xfrm>
            <a:off x="2971800" y="1441689"/>
            <a:ext cx="5092100" cy="461665"/>
          </a:xfrm>
          <a:prstGeom prst="rect">
            <a:avLst/>
          </a:prstGeom>
          <a:noFill/>
          <a:ln w="9525">
            <a:noFill/>
            <a:miter lim="800000"/>
            <a:headEnd/>
            <a:tailEnd/>
          </a:ln>
        </p:spPr>
        <p:txBody>
          <a:bodyPr wrap="none">
            <a:spAutoFit/>
          </a:bodyPr>
          <a:lstStyle/>
          <a:p>
            <a:r>
              <a:rPr lang="en-US" sz="2400" dirty="0" smtClean="0">
                <a:solidFill>
                  <a:schemeClr val="tx2">
                    <a:lumMod val="20000"/>
                    <a:lumOff val="80000"/>
                  </a:schemeClr>
                </a:solidFill>
                <a:latin typeface="Calibri" pitchFamily="34" charset="0"/>
              </a:rPr>
              <a:t>MG1655/W3110 lineage (and B and W)</a:t>
            </a:r>
            <a:endParaRPr lang="en-US" sz="2400" dirty="0">
              <a:solidFill>
                <a:schemeClr val="tx2">
                  <a:lumMod val="20000"/>
                  <a:lumOff val="80000"/>
                </a:schemeClr>
              </a:solidFill>
              <a:latin typeface="Calibri" pitchFamily="34" charset="0"/>
            </a:endParaRPr>
          </a:p>
        </p:txBody>
      </p:sp>
      <p:sp>
        <p:nvSpPr>
          <p:cNvPr id="5" name="Rectangle 4"/>
          <p:cNvSpPr/>
          <p:nvPr/>
        </p:nvSpPr>
        <p:spPr>
          <a:xfrm>
            <a:off x="609600" y="4648200"/>
            <a:ext cx="3886200" cy="1200329"/>
          </a:xfrm>
          <a:prstGeom prst="rect">
            <a:avLst/>
          </a:prstGeom>
        </p:spPr>
        <p:txBody>
          <a:bodyPr wrap="square">
            <a:spAutoFit/>
          </a:bodyPr>
          <a:lstStyle/>
          <a:p>
            <a:r>
              <a:rPr lang="en-US" i="1" dirty="0" smtClean="0">
                <a:solidFill>
                  <a:schemeClr val="tx2">
                    <a:lumMod val="20000"/>
                    <a:lumOff val="80000"/>
                  </a:schemeClr>
                </a:solidFill>
                <a:latin typeface="Calibri" pitchFamily="34" charset="0"/>
              </a:rPr>
              <a:t>Escherichia coli </a:t>
            </a:r>
            <a:r>
              <a:rPr lang="en-US" dirty="0" smtClean="0">
                <a:solidFill>
                  <a:schemeClr val="tx2">
                    <a:lumMod val="20000"/>
                    <a:lumOff val="80000"/>
                  </a:schemeClr>
                </a:solidFill>
                <a:latin typeface="Calibri" pitchFamily="34" charset="0"/>
              </a:rPr>
              <a:t>and </a:t>
            </a:r>
            <a:r>
              <a:rPr lang="en-US" i="1" dirty="0" smtClean="0">
                <a:solidFill>
                  <a:schemeClr val="tx2">
                    <a:lumMod val="20000"/>
                    <a:lumOff val="80000"/>
                  </a:schemeClr>
                </a:solidFill>
                <a:latin typeface="Calibri" pitchFamily="34" charset="0"/>
              </a:rPr>
              <a:t>Salmonella</a:t>
            </a:r>
            <a:r>
              <a:rPr lang="en-US" dirty="0" smtClean="0">
                <a:solidFill>
                  <a:schemeClr val="tx2">
                    <a:lumMod val="20000"/>
                    <a:lumOff val="80000"/>
                  </a:schemeClr>
                </a:solidFill>
                <a:latin typeface="Calibri" pitchFamily="34" charset="0"/>
              </a:rPr>
              <a:t>: Cellular and Molecular Biology</a:t>
            </a:r>
          </a:p>
          <a:p>
            <a:r>
              <a:rPr lang="en-US" dirty="0" smtClean="0">
                <a:solidFill>
                  <a:schemeClr val="tx2">
                    <a:lumMod val="20000"/>
                    <a:lumOff val="80000"/>
                  </a:schemeClr>
                </a:solidFill>
                <a:latin typeface="Calibri" pitchFamily="34" charset="0"/>
              </a:rPr>
              <a:t>By Frederick C. </a:t>
            </a:r>
            <a:r>
              <a:rPr lang="en-US" dirty="0" err="1" smtClean="0">
                <a:solidFill>
                  <a:schemeClr val="tx2">
                    <a:lumMod val="20000"/>
                    <a:lumOff val="80000"/>
                  </a:schemeClr>
                </a:solidFill>
                <a:latin typeface="Calibri" pitchFamily="34" charset="0"/>
              </a:rPr>
              <a:t>Neidhardt</a:t>
            </a:r>
            <a:r>
              <a:rPr lang="en-US" dirty="0" smtClean="0">
                <a:solidFill>
                  <a:schemeClr val="tx2">
                    <a:lumMod val="20000"/>
                    <a:lumOff val="80000"/>
                  </a:schemeClr>
                </a:solidFill>
                <a:latin typeface="Calibri" pitchFamily="34" charset="0"/>
              </a:rPr>
              <a:t>, Roy Curtiss, American Society for Microbiology</a:t>
            </a:r>
          </a:p>
        </p:txBody>
      </p:sp>
      <p:sp>
        <p:nvSpPr>
          <p:cNvPr id="9" name="Rectangle 8"/>
          <p:cNvSpPr/>
          <p:nvPr/>
        </p:nvSpPr>
        <p:spPr>
          <a:xfrm>
            <a:off x="5334000" y="4648200"/>
            <a:ext cx="3429000" cy="923330"/>
          </a:xfrm>
          <a:prstGeom prst="rect">
            <a:avLst/>
          </a:prstGeom>
        </p:spPr>
        <p:txBody>
          <a:bodyPr wrap="square">
            <a:spAutoFit/>
          </a:bodyPr>
          <a:lstStyle/>
          <a:p>
            <a:r>
              <a:rPr lang="en-US" dirty="0" err="1" smtClean="0">
                <a:solidFill>
                  <a:schemeClr val="tx2">
                    <a:lumMod val="20000"/>
                    <a:lumOff val="80000"/>
                  </a:schemeClr>
                </a:solidFill>
                <a:latin typeface="Calibri" pitchFamily="34" charset="0"/>
              </a:rPr>
              <a:t>Bacterial and Bacteriophage Genetics (Hardcover)</a:t>
            </a:r>
          </a:p>
          <a:p>
            <a:r>
              <a:rPr lang="en-US" dirty="0" smtClean="0">
                <a:solidFill>
                  <a:schemeClr val="tx2">
                    <a:lumMod val="20000"/>
                    <a:lumOff val="80000"/>
                  </a:schemeClr>
                </a:solidFill>
                <a:latin typeface="Calibri" pitchFamily="34" charset="0"/>
              </a:rPr>
              <a:t>By Edward A. </a:t>
            </a:r>
            <a:r>
              <a:rPr lang="en-US" dirty="0" err="1" smtClean="0">
                <a:solidFill>
                  <a:schemeClr val="tx2">
                    <a:lumMod val="20000"/>
                    <a:lumOff val="80000"/>
                  </a:schemeClr>
                </a:solidFill>
                <a:latin typeface="Calibri" pitchFamily="34" charset="0"/>
              </a:rPr>
              <a:t>Birge</a:t>
            </a:r>
            <a:r>
              <a:rPr lang="en-US" dirty="0" smtClean="0">
                <a:solidFill>
                  <a:schemeClr val="tx2">
                    <a:lumMod val="20000"/>
                    <a:lumOff val="80000"/>
                  </a:schemeClr>
                </a:solidFill>
                <a:latin typeface="Calibri" pitchFamily="34" charset="0"/>
              </a:rPr>
              <a:t> </a:t>
            </a:r>
          </a:p>
        </p:txBody>
      </p:sp>
      <p:pic>
        <p:nvPicPr>
          <p:cNvPr id="1027" name="Picture 3"/>
          <p:cNvPicPr>
            <a:picLocks noChangeAspect="1" noChangeArrowheads="1"/>
          </p:cNvPicPr>
          <p:nvPr/>
        </p:nvPicPr>
        <p:blipFill>
          <a:blip r:embed="rId4" cstate="print"/>
          <a:srcRect/>
          <a:stretch>
            <a:fillRect/>
          </a:stretch>
        </p:blipFill>
        <p:spPr bwMode="auto">
          <a:xfrm>
            <a:off x="5715000" y="2667000"/>
            <a:ext cx="1828800" cy="1828800"/>
          </a:xfrm>
          <a:prstGeom prst="rect">
            <a:avLst/>
          </a:prstGeom>
          <a:noFill/>
          <a:ln w="9525">
            <a:noFill/>
            <a:miter lim="800000"/>
            <a:headEnd/>
            <a:tailEnd/>
          </a:ln>
          <a:effectLst/>
        </p:spPr>
      </p:pic>
      <p:pic>
        <p:nvPicPr>
          <p:cNvPr id="17410" name="Picture 2"/>
          <p:cNvPicPr>
            <a:picLocks noChangeAspect="1" noChangeArrowheads="1"/>
          </p:cNvPicPr>
          <p:nvPr/>
        </p:nvPicPr>
        <p:blipFill>
          <a:blip r:embed="rId5" cstate="print"/>
          <a:srcRect/>
          <a:stretch>
            <a:fillRect/>
          </a:stretch>
        </p:blipFill>
        <p:spPr bwMode="auto">
          <a:xfrm>
            <a:off x="1219200" y="2590800"/>
            <a:ext cx="2362200" cy="196440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924800" cy="1938992"/>
          </a:xfrm>
          <a:prstGeom prst="rect">
            <a:avLst/>
          </a:prstGeom>
        </p:spPr>
        <p:txBody>
          <a:bodyPr wrap="square">
            <a:spAutoFit/>
          </a:bodyPr>
          <a:lstStyle/>
          <a:p>
            <a:pPr marL="457200" indent="-457200">
              <a:buAutoNum type="arabicParenR"/>
            </a:pPr>
            <a:r>
              <a:rPr lang="en-US" sz="2400" dirty="0" smtClean="0">
                <a:solidFill>
                  <a:srgbClr val="1F497D">
                    <a:lumMod val="20000"/>
                    <a:lumOff val="80000"/>
                  </a:srgbClr>
                </a:solidFill>
                <a:latin typeface="Calibri" pitchFamily="34" charset="0"/>
              </a:rPr>
              <a:t>Betty tried to grow </a:t>
            </a:r>
            <a:r>
              <a:rPr lang="en-US" sz="2400" i="1" dirty="0" smtClean="0">
                <a:solidFill>
                  <a:srgbClr val="1F497D">
                    <a:lumMod val="20000"/>
                    <a:lumOff val="80000"/>
                  </a:srgbClr>
                </a:solidFill>
                <a:latin typeface="Calibri" pitchFamily="34" charset="0"/>
              </a:rPr>
              <a:t>E. coli </a:t>
            </a:r>
            <a:r>
              <a:rPr lang="en-US" sz="2400" dirty="0" smtClean="0">
                <a:solidFill>
                  <a:srgbClr val="1F497D">
                    <a:lumMod val="20000"/>
                    <a:lumOff val="80000"/>
                  </a:srgbClr>
                </a:solidFill>
                <a:latin typeface="Calibri" pitchFamily="34" charset="0"/>
              </a:rPr>
              <a:t>strain JM109 in minimal media.  Why didn’t it grow?  What does she need to do to make it grow?  </a:t>
            </a:r>
          </a:p>
          <a:p>
            <a:pPr marL="457200" indent="-457200">
              <a:buAutoNum type="arabicParenR"/>
            </a:pPr>
            <a:r>
              <a:rPr lang="en-US" sz="2400" dirty="0" smtClean="0">
                <a:solidFill>
                  <a:srgbClr val="1F497D">
                    <a:lumMod val="20000"/>
                    <a:lumOff val="80000"/>
                  </a:srgbClr>
                </a:solidFill>
                <a:latin typeface="Calibri" pitchFamily="34" charset="0"/>
              </a:rPr>
              <a:t>Jimmy drank a flask of MG1655.  Is he going to die?</a:t>
            </a:r>
          </a:p>
          <a:p>
            <a:pPr marL="457200" indent="-457200">
              <a:buAutoNum type="arabicParenR"/>
            </a:pPr>
            <a:r>
              <a:rPr lang="en-US" sz="2400" dirty="0" smtClean="0">
                <a:solidFill>
                  <a:srgbClr val="1F497D">
                    <a:lumMod val="20000"/>
                    <a:lumOff val="80000"/>
                  </a:srgbClr>
                </a:solidFill>
                <a:latin typeface="Calibri" pitchFamily="34" charset="0"/>
              </a:rPr>
              <a:t>Jill injected herself with MG1655.  Is she going to die?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8" name="Picture 4" descr="http://upload.wikimedia.org/wikipedia/commons/thumb/7/70/Phylogenetic_tree.svg/450px-Phylogenetic_tree.svg.png"/>
          <p:cNvPicPr>
            <a:picLocks noChangeAspect="1" noChangeArrowheads="1"/>
          </p:cNvPicPr>
          <p:nvPr/>
        </p:nvPicPr>
        <p:blipFill>
          <a:blip r:embed="rId3" cstate="print"/>
          <a:srcRect t="15789"/>
          <a:stretch>
            <a:fillRect/>
          </a:stretch>
        </p:blipFill>
        <p:spPr bwMode="auto">
          <a:xfrm>
            <a:off x="1447800" y="2057400"/>
            <a:ext cx="7233044" cy="4114800"/>
          </a:xfrm>
          <a:prstGeom prst="rect">
            <a:avLst/>
          </a:prstGeom>
          <a:noFill/>
        </p:spPr>
      </p:pic>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latin typeface="Rockwell Extra Bold" pitchFamily="18" charset="0"/>
                <a:cs typeface="Arial" pitchFamily="34" charset="0"/>
              </a:rPr>
              <a:t>Taxonomy</a:t>
            </a:r>
            <a:endParaRPr lang="en-US" sz="4000" dirty="0">
              <a:latin typeface="Rockwell Extra Bold" pitchFamily="18" charset="0"/>
              <a:cs typeface="Arial" pitchFamily="34" charset="0"/>
            </a:endParaRPr>
          </a:p>
        </p:txBody>
      </p:sp>
      <p:sp>
        <p:nvSpPr>
          <p:cNvPr id="6" name="Rectangle 5"/>
          <p:cNvSpPr/>
          <p:nvPr/>
        </p:nvSpPr>
        <p:spPr>
          <a:xfrm>
            <a:off x="381000" y="1524000"/>
            <a:ext cx="1796582" cy="369332"/>
          </a:xfrm>
          <a:prstGeom prst="rect">
            <a:avLst/>
          </a:prstGeom>
        </p:spPr>
        <p:txBody>
          <a:bodyPr wrap="none">
            <a:spAutoFit/>
          </a:bodyPr>
          <a:lstStyle/>
          <a:p>
            <a:r>
              <a:rPr lang="en-US" dirty="0" smtClean="0">
                <a:latin typeface="Symbol" pitchFamily="18" charset="2"/>
              </a:rPr>
              <a:t>g</a:t>
            </a:r>
            <a:r>
              <a:rPr lang="en-US" dirty="0" smtClean="0">
                <a:latin typeface="Calibri" pitchFamily="34" charset="0"/>
              </a:rPr>
              <a:t>-</a:t>
            </a:r>
            <a:r>
              <a:rPr lang="en-US" dirty="0" err="1" smtClean="0">
                <a:latin typeface="Calibri" pitchFamily="34" charset="0"/>
              </a:rPr>
              <a:t>proteobacteria</a:t>
            </a:r>
            <a:endParaRPr lang="en-US" dirty="0"/>
          </a:p>
        </p:txBody>
      </p:sp>
      <p:cxnSp>
        <p:nvCxnSpPr>
          <p:cNvPr id="8" name="Straight Connector 7"/>
          <p:cNvCxnSpPr/>
          <p:nvPr/>
        </p:nvCxnSpPr>
        <p:spPr>
          <a:xfrm flipH="1" flipV="1">
            <a:off x="1219200" y="1981200"/>
            <a:ext cx="91440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err="1" smtClean="0">
                <a:solidFill>
                  <a:srgbClr val="1F497D">
                    <a:lumMod val="20000"/>
                    <a:lumOff val="80000"/>
                  </a:srgbClr>
                </a:solidFill>
                <a:latin typeface="Rockwell Extra Bold" pitchFamily="18" charset="0"/>
                <a:cs typeface="Arial" pitchFamily="34" charset="0"/>
              </a:rPr>
              <a:t>Genuses</a:t>
            </a:r>
            <a:endParaRPr lang="en-US" sz="4000" dirty="0">
              <a:solidFill>
                <a:srgbClr val="1F497D">
                  <a:lumMod val="20000"/>
                  <a:lumOff val="80000"/>
                </a:srgbClr>
              </a:solidFill>
              <a:latin typeface="Rockwell Extra Bold" pitchFamily="18" charset="0"/>
              <a:cs typeface="Arial" pitchFamily="34" charset="0"/>
            </a:endParaRPr>
          </a:p>
        </p:txBody>
      </p:sp>
      <p:sp>
        <p:nvSpPr>
          <p:cNvPr id="6" name="Rectangle 5"/>
          <p:cNvSpPr/>
          <p:nvPr/>
        </p:nvSpPr>
        <p:spPr>
          <a:xfrm>
            <a:off x="381000" y="1600200"/>
            <a:ext cx="8673593" cy="523220"/>
          </a:xfrm>
          <a:prstGeom prst="rect">
            <a:avLst/>
          </a:prstGeom>
        </p:spPr>
        <p:txBody>
          <a:bodyPr wrap="none">
            <a:spAutoFit/>
          </a:bodyPr>
          <a:lstStyle/>
          <a:p>
            <a:r>
              <a:rPr lang="en-US" sz="2800" dirty="0" smtClean="0">
                <a:solidFill>
                  <a:srgbClr val="1F497D">
                    <a:lumMod val="20000"/>
                    <a:lumOff val="80000"/>
                  </a:srgbClr>
                </a:solidFill>
                <a:latin typeface="Symbol" pitchFamily="18" charset="2"/>
              </a:rPr>
              <a:t>g</a:t>
            </a:r>
            <a:r>
              <a:rPr lang="en-US" sz="2800" dirty="0" smtClean="0">
                <a:solidFill>
                  <a:srgbClr val="1F497D">
                    <a:lumMod val="20000"/>
                    <a:lumOff val="80000"/>
                  </a:srgbClr>
                </a:solidFill>
                <a:latin typeface="Calibri" pitchFamily="34" charset="0"/>
              </a:rPr>
              <a:t>-</a:t>
            </a:r>
            <a:r>
              <a:rPr lang="en-US" sz="2800" dirty="0" err="1" smtClean="0">
                <a:solidFill>
                  <a:srgbClr val="1F497D">
                    <a:lumMod val="20000"/>
                    <a:lumOff val="80000"/>
                  </a:srgbClr>
                </a:solidFill>
                <a:latin typeface="Calibri" pitchFamily="34" charset="0"/>
              </a:rPr>
              <a:t>proteobacteria</a:t>
            </a:r>
            <a:r>
              <a:rPr lang="en-US" sz="2800" dirty="0" smtClean="0">
                <a:solidFill>
                  <a:srgbClr val="1F497D">
                    <a:lumMod val="20000"/>
                    <a:lumOff val="80000"/>
                  </a:srgbClr>
                </a:solidFill>
                <a:latin typeface="Calibri" pitchFamily="34" charset="0"/>
              </a:rPr>
              <a:t> &gt; </a:t>
            </a:r>
            <a:r>
              <a:rPr lang="en-US" sz="2800" dirty="0" err="1" smtClean="0">
                <a:solidFill>
                  <a:srgbClr val="1F497D">
                    <a:lumMod val="20000"/>
                    <a:lumOff val="80000"/>
                  </a:srgbClr>
                </a:solidFill>
                <a:latin typeface="Calibri" pitchFamily="34" charset="0"/>
              </a:rPr>
              <a:t>Enterobacteriales</a:t>
            </a:r>
            <a:r>
              <a:rPr lang="en-US" sz="2800" dirty="0" smtClean="0">
                <a:solidFill>
                  <a:srgbClr val="1F497D">
                    <a:lumMod val="20000"/>
                    <a:lumOff val="80000"/>
                  </a:srgbClr>
                </a:solidFill>
                <a:latin typeface="Calibri" pitchFamily="34" charset="0"/>
              </a:rPr>
              <a:t> &gt; </a:t>
            </a:r>
            <a:r>
              <a:rPr lang="en-US" sz="2800" dirty="0" err="1" smtClean="0">
                <a:solidFill>
                  <a:srgbClr val="1F497D">
                    <a:lumMod val="20000"/>
                    <a:lumOff val="80000"/>
                  </a:srgbClr>
                </a:solidFill>
                <a:latin typeface="Calibri" pitchFamily="34" charset="0"/>
              </a:rPr>
              <a:t>Enterobacteriaceae</a:t>
            </a:r>
            <a:endParaRPr lang="en-US" sz="2800" dirty="0"/>
          </a:p>
        </p:txBody>
      </p:sp>
      <p:sp>
        <p:nvSpPr>
          <p:cNvPr id="7" name="TextBox 6"/>
          <p:cNvSpPr txBox="1"/>
          <p:nvPr/>
        </p:nvSpPr>
        <p:spPr>
          <a:xfrm>
            <a:off x="1066800" y="2514600"/>
            <a:ext cx="7772400" cy="3539430"/>
          </a:xfrm>
          <a:prstGeom prst="rect">
            <a:avLst/>
          </a:prstGeom>
          <a:noFill/>
        </p:spPr>
        <p:txBody>
          <a:bodyPr wrap="square" rtlCol="0">
            <a:spAutoFit/>
          </a:bodyPr>
          <a:lstStyle/>
          <a:p>
            <a:r>
              <a:rPr lang="en-US" sz="2800" i="1" dirty="0" err="1" smtClean="0">
                <a:solidFill>
                  <a:schemeClr val="tx2">
                    <a:lumMod val="20000"/>
                    <a:lumOff val="80000"/>
                  </a:schemeClr>
                </a:solidFill>
                <a:latin typeface="Calibri" pitchFamily="34" charset="0"/>
              </a:rPr>
              <a:t>Citrobacter</a:t>
            </a:r>
            <a:r>
              <a:rPr lang="en-US" sz="2800" i="1" dirty="0" smtClean="0">
                <a:solidFill>
                  <a:schemeClr val="tx2">
                    <a:lumMod val="20000"/>
                    <a:lumOff val="80000"/>
                  </a:schemeClr>
                </a:solidFill>
                <a:latin typeface="Calibri" pitchFamily="34" charset="0"/>
              </a:rPr>
              <a:t> </a:t>
            </a:r>
          </a:p>
          <a:p>
            <a:r>
              <a:rPr lang="en-US" sz="2800" b="1" i="1" dirty="0" smtClean="0">
                <a:solidFill>
                  <a:schemeClr val="tx2">
                    <a:lumMod val="20000"/>
                    <a:lumOff val="80000"/>
                  </a:schemeClr>
                </a:solidFill>
                <a:latin typeface="Calibri" pitchFamily="34" charset="0"/>
              </a:rPr>
              <a:t>Escherichia </a:t>
            </a:r>
          </a:p>
          <a:p>
            <a:r>
              <a:rPr lang="en-US" sz="2800" i="1" dirty="0" err="1" smtClean="0">
                <a:solidFill>
                  <a:schemeClr val="tx2">
                    <a:lumMod val="20000"/>
                    <a:lumOff val="80000"/>
                  </a:schemeClr>
                </a:solidFill>
                <a:latin typeface="Calibri" pitchFamily="34" charset="0"/>
              </a:rPr>
              <a:t>Klebsiella</a:t>
            </a:r>
            <a:r>
              <a:rPr lang="en-US" sz="2800" i="1" dirty="0" smtClean="0">
                <a:solidFill>
                  <a:schemeClr val="tx2">
                    <a:lumMod val="20000"/>
                    <a:lumOff val="80000"/>
                  </a:schemeClr>
                </a:solidFill>
                <a:latin typeface="Calibri" pitchFamily="34" charset="0"/>
              </a:rPr>
              <a:t> </a:t>
            </a:r>
          </a:p>
          <a:p>
            <a:r>
              <a:rPr lang="en-US" sz="2800" i="1" dirty="0" smtClean="0">
                <a:solidFill>
                  <a:schemeClr val="tx2">
                    <a:lumMod val="20000"/>
                    <a:lumOff val="80000"/>
                  </a:schemeClr>
                </a:solidFill>
                <a:latin typeface="Calibri" pitchFamily="34" charset="0"/>
              </a:rPr>
              <a:t>Proteus </a:t>
            </a:r>
          </a:p>
          <a:p>
            <a:r>
              <a:rPr lang="en-US" sz="2800" i="1" dirty="0" smtClean="0">
                <a:solidFill>
                  <a:schemeClr val="tx2">
                    <a:lumMod val="20000"/>
                    <a:lumOff val="80000"/>
                  </a:schemeClr>
                </a:solidFill>
                <a:latin typeface="Calibri" pitchFamily="34" charset="0"/>
              </a:rPr>
              <a:t>Salmonella  &gt; </a:t>
            </a:r>
            <a:r>
              <a:rPr lang="en-US" i="1" dirty="0" smtClean="0">
                <a:solidFill>
                  <a:schemeClr val="tx2">
                    <a:lumMod val="20000"/>
                    <a:lumOff val="80000"/>
                  </a:schemeClr>
                </a:solidFill>
                <a:latin typeface="Calibri" pitchFamily="34" charset="0"/>
              </a:rPr>
              <a:t>Salmonella </a:t>
            </a:r>
            <a:r>
              <a:rPr lang="en-US" i="1" dirty="0" err="1" smtClean="0">
                <a:solidFill>
                  <a:schemeClr val="tx2">
                    <a:lumMod val="20000"/>
                    <a:lumOff val="80000"/>
                  </a:schemeClr>
                </a:solidFill>
                <a:latin typeface="Calibri" pitchFamily="34" charset="0"/>
              </a:rPr>
              <a:t>typhi</a:t>
            </a:r>
            <a:r>
              <a:rPr lang="en-US" i="1" dirty="0" smtClean="0">
                <a:solidFill>
                  <a:schemeClr val="tx2">
                    <a:lumMod val="20000"/>
                    <a:lumOff val="80000"/>
                  </a:schemeClr>
                </a:solidFill>
                <a:latin typeface="Calibri" pitchFamily="34" charset="0"/>
              </a:rPr>
              <a:t> (typhoid fever), Salmonella </a:t>
            </a:r>
            <a:r>
              <a:rPr lang="en-US" i="1" dirty="0" err="1" smtClean="0">
                <a:solidFill>
                  <a:schemeClr val="tx2">
                    <a:lumMod val="20000"/>
                    <a:lumOff val="80000"/>
                  </a:schemeClr>
                </a:solidFill>
                <a:latin typeface="Calibri" pitchFamily="34" charset="0"/>
              </a:rPr>
              <a:t>typhimurium</a:t>
            </a:r>
            <a:r>
              <a:rPr lang="en-US" sz="2800" i="1" dirty="0" smtClean="0">
                <a:solidFill>
                  <a:schemeClr val="tx2">
                    <a:lumMod val="20000"/>
                    <a:lumOff val="80000"/>
                  </a:schemeClr>
                </a:solidFill>
                <a:latin typeface="Calibri" pitchFamily="34" charset="0"/>
              </a:rPr>
              <a:t> </a:t>
            </a:r>
          </a:p>
          <a:p>
            <a:r>
              <a:rPr lang="en-US" sz="2800" i="1" dirty="0" err="1" smtClean="0">
                <a:solidFill>
                  <a:schemeClr val="tx2">
                    <a:lumMod val="20000"/>
                    <a:lumOff val="80000"/>
                  </a:schemeClr>
                </a:solidFill>
                <a:latin typeface="Calibri" pitchFamily="34" charset="0"/>
              </a:rPr>
              <a:t>Serratia</a:t>
            </a:r>
            <a:r>
              <a:rPr lang="en-US" sz="2800" i="1" dirty="0" smtClean="0">
                <a:solidFill>
                  <a:schemeClr val="tx2">
                    <a:lumMod val="20000"/>
                    <a:lumOff val="80000"/>
                  </a:schemeClr>
                </a:solidFill>
                <a:latin typeface="Calibri" pitchFamily="34" charset="0"/>
              </a:rPr>
              <a:t> </a:t>
            </a:r>
          </a:p>
          <a:p>
            <a:r>
              <a:rPr lang="en-US" sz="2800" i="1" dirty="0" err="1" smtClean="0">
                <a:solidFill>
                  <a:schemeClr val="tx2">
                    <a:lumMod val="20000"/>
                    <a:lumOff val="80000"/>
                  </a:schemeClr>
                </a:solidFill>
                <a:latin typeface="Calibri" pitchFamily="34" charset="0"/>
              </a:rPr>
              <a:t>Shigella</a:t>
            </a:r>
            <a:r>
              <a:rPr lang="en-US" sz="2800" i="1" dirty="0" smtClean="0">
                <a:solidFill>
                  <a:schemeClr val="tx2">
                    <a:lumMod val="20000"/>
                    <a:lumOff val="80000"/>
                  </a:schemeClr>
                </a:solidFill>
                <a:latin typeface="Calibri" pitchFamily="34" charset="0"/>
              </a:rPr>
              <a:t> </a:t>
            </a:r>
          </a:p>
          <a:p>
            <a:r>
              <a:rPr lang="en-US" sz="2800" i="1" dirty="0" err="1" smtClean="0">
                <a:solidFill>
                  <a:schemeClr val="tx2">
                    <a:lumMod val="20000"/>
                    <a:lumOff val="80000"/>
                  </a:schemeClr>
                </a:solidFill>
                <a:latin typeface="Calibri" pitchFamily="34" charset="0"/>
              </a:rPr>
              <a:t>Yersinia</a:t>
            </a:r>
            <a:r>
              <a:rPr lang="en-US" sz="2800" i="1" dirty="0" smtClean="0">
                <a:solidFill>
                  <a:schemeClr val="tx2">
                    <a:lumMod val="20000"/>
                    <a:lumOff val="80000"/>
                  </a:schemeClr>
                </a:solidFill>
                <a:latin typeface="Calibri" pitchFamily="34" charset="0"/>
              </a:rPr>
              <a:t> &gt; </a:t>
            </a:r>
            <a:r>
              <a:rPr lang="en-US" i="1" dirty="0" err="1" smtClean="0">
                <a:solidFill>
                  <a:schemeClr val="tx2">
                    <a:lumMod val="20000"/>
                    <a:lumOff val="80000"/>
                  </a:schemeClr>
                </a:solidFill>
                <a:latin typeface="Calibri" pitchFamily="34" charset="0"/>
              </a:rPr>
              <a:t>Yersinia</a:t>
            </a:r>
            <a:r>
              <a:rPr lang="en-US" i="1" dirty="0" smtClean="0">
                <a:solidFill>
                  <a:schemeClr val="tx2">
                    <a:lumMod val="20000"/>
                    <a:lumOff val="80000"/>
                  </a:schemeClr>
                </a:solidFill>
                <a:latin typeface="Calibri" pitchFamily="34" charset="0"/>
              </a:rPr>
              <a:t> </a:t>
            </a:r>
            <a:r>
              <a:rPr lang="en-US" i="1" dirty="0" err="1" smtClean="0">
                <a:solidFill>
                  <a:schemeClr val="tx2">
                    <a:lumMod val="20000"/>
                    <a:lumOff val="80000"/>
                  </a:schemeClr>
                </a:solidFill>
                <a:latin typeface="Calibri" pitchFamily="34" charset="0"/>
              </a:rPr>
              <a:t>pestis</a:t>
            </a:r>
            <a:r>
              <a:rPr lang="en-US" i="1" dirty="0" smtClean="0">
                <a:solidFill>
                  <a:schemeClr val="tx2">
                    <a:lumMod val="20000"/>
                    <a:lumOff val="80000"/>
                  </a:schemeClr>
                </a:solidFill>
                <a:latin typeface="Calibri" pitchFamily="34" charset="0"/>
              </a:rPr>
              <a:t> (bubonic plague)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i="1" dirty="0" smtClean="0">
                <a:solidFill>
                  <a:srgbClr val="1F497D">
                    <a:lumMod val="20000"/>
                    <a:lumOff val="80000"/>
                  </a:srgbClr>
                </a:solidFill>
                <a:latin typeface="Rockwell Extra Bold" pitchFamily="18" charset="0"/>
                <a:cs typeface="Arial" pitchFamily="34" charset="0"/>
              </a:rPr>
              <a:t>E. coli </a:t>
            </a:r>
            <a:r>
              <a:rPr lang="en-US" sz="4000" dirty="0" smtClean="0">
                <a:solidFill>
                  <a:srgbClr val="1F497D">
                    <a:lumMod val="20000"/>
                    <a:lumOff val="80000"/>
                  </a:srgbClr>
                </a:solidFill>
                <a:latin typeface="Rockwell Extra Bold" pitchFamily="18" charset="0"/>
                <a:cs typeface="Arial" pitchFamily="34" charset="0"/>
              </a:rPr>
              <a:t>Strains</a:t>
            </a:r>
            <a:endParaRPr lang="en-US" sz="4000" dirty="0">
              <a:solidFill>
                <a:srgbClr val="1F497D">
                  <a:lumMod val="20000"/>
                  <a:lumOff val="80000"/>
                </a:srgbClr>
              </a:solidFill>
              <a:latin typeface="Rockwell Extra Bold" pitchFamily="18" charset="0"/>
              <a:cs typeface="Arial" pitchFamily="34" charset="0"/>
            </a:endParaRPr>
          </a:p>
        </p:txBody>
      </p:sp>
      <p:sp>
        <p:nvSpPr>
          <p:cNvPr id="8" name="TextBox 7"/>
          <p:cNvSpPr txBox="1"/>
          <p:nvPr/>
        </p:nvSpPr>
        <p:spPr>
          <a:xfrm>
            <a:off x="838200" y="3886200"/>
            <a:ext cx="8305800" cy="2677656"/>
          </a:xfrm>
          <a:prstGeom prst="rect">
            <a:avLst/>
          </a:prstGeom>
          <a:noFill/>
        </p:spPr>
        <p:txBody>
          <a:bodyPr wrap="square" rtlCol="0">
            <a:spAutoFit/>
          </a:bodyPr>
          <a:lstStyle/>
          <a:p>
            <a:r>
              <a:rPr lang="en-US" sz="2400" dirty="0" err="1" smtClean="0">
                <a:solidFill>
                  <a:srgbClr val="1F497D">
                    <a:lumMod val="20000"/>
                    <a:lumOff val="80000"/>
                  </a:srgbClr>
                </a:solidFill>
                <a:latin typeface="Calibri"/>
              </a:rPr>
              <a:t>Commensal</a:t>
            </a:r>
            <a:r>
              <a:rPr lang="en-US" sz="2400" dirty="0" smtClean="0">
                <a:solidFill>
                  <a:srgbClr val="1F497D">
                    <a:lumMod val="20000"/>
                    <a:lumOff val="80000"/>
                  </a:srgbClr>
                </a:solidFill>
                <a:latin typeface="Calibri"/>
              </a:rPr>
              <a:t>  &gt;  </a:t>
            </a:r>
            <a:r>
              <a:rPr lang="en-US" dirty="0" smtClean="0">
                <a:solidFill>
                  <a:srgbClr val="1F497D">
                    <a:lumMod val="20000"/>
                    <a:lumOff val="80000"/>
                  </a:srgbClr>
                </a:solidFill>
                <a:latin typeface="Calibri"/>
              </a:rPr>
              <a:t>MG1655 lineage &gt; DH10B, MC1061</a:t>
            </a:r>
          </a:p>
          <a:p>
            <a:r>
              <a:rPr lang="en-US" sz="2400" dirty="0" smtClean="0">
                <a:solidFill>
                  <a:srgbClr val="1F497D">
                    <a:lumMod val="20000"/>
                    <a:lumOff val="80000"/>
                  </a:srgbClr>
                </a:solidFill>
                <a:latin typeface="Calibri"/>
              </a:rPr>
              <a:t>	</a:t>
            </a:r>
            <a:r>
              <a:rPr lang="en-US" dirty="0" smtClean="0">
                <a:solidFill>
                  <a:srgbClr val="1F497D">
                    <a:lumMod val="20000"/>
                    <a:lumOff val="80000"/>
                  </a:srgbClr>
                </a:solidFill>
                <a:latin typeface="Calibri"/>
              </a:rPr>
              <a:t>also </a:t>
            </a:r>
            <a:r>
              <a:rPr lang="en-US" i="1" dirty="0" smtClean="0">
                <a:solidFill>
                  <a:srgbClr val="1F497D">
                    <a:lumMod val="20000"/>
                    <a:lumOff val="80000"/>
                  </a:srgbClr>
                </a:solidFill>
                <a:latin typeface="Calibri"/>
              </a:rPr>
              <a:t>E. coli </a:t>
            </a:r>
            <a:r>
              <a:rPr lang="en-US" dirty="0" smtClean="0">
                <a:solidFill>
                  <a:srgbClr val="1F497D">
                    <a:lumMod val="20000"/>
                    <a:lumOff val="80000"/>
                  </a:srgbClr>
                </a:solidFill>
                <a:latin typeface="Calibri"/>
              </a:rPr>
              <a:t>W, </a:t>
            </a:r>
            <a:r>
              <a:rPr lang="en-US" i="1" dirty="0" smtClean="0">
                <a:solidFill>
                  <a:srgbClr val="1F497D">
                    <a:lumMod val="20000"/>
                    <a:lumOff val="80000"/>
                  </a:srgbClr>
                </a:solidFill>
                <a:latin typeface="Calibri"/>
              </a:rPr>
              <a:t>E. coli</a:t>
            </a:r>
            <a:r>
              <a:rPr lang="en-US" dirty="0" smtClean="0">
                <a:solidFill>
                  <a:srgbClr val="1F497D">
                    <a:lumMod val="20000"/>
                    <a:lumOff val="80000"/>
                  </a:srgbClr>
                </a:solidFill>
                <a:latin typeface="Calibri"/>
              </a:rPr>
              <a:t> B &gt; BL21</a:t>
            </a:r>
          </a:p>
          <a:p>
            <a:r>
              <a:rPr lang="en-US" sz="2400" dirty="0" err="1" smtClean="0">
                <a:solidFill>
                  <a:srgbClr val="1F497D">
                    <a:lumMod val="20000"/>
                    <a:lumOff val="80000"/>
                  </a:srgbClr>
                </a:solidFill>
                <a:latin typeface="Calibri"/>
              </a:rPr>
              <a:t>Enterohemorrhagic</a:t>
            </a:r>
            <a:r>
              <a:rPr lang="en-US" sz="2400" dirty="0" smtClean="0">
                <a:solidFill>
                  <a:srgbClr val="1F497D">
                    <a:lumMod val="20000"/>
                    <a:lumOff val="80000"/>
                  </a:srgbClr>
                </a:solidFill>
                <a:latin typeface="Calibri"/>
              </a:rPr>
              <a:t> </a:t>
            </a:r>
            <a:r>
              <a:rPr lang="en-US" sz="2400" i="1" dirty="0" smtClean="0">
                <a:solidFill>
                  <a:srgbClr val="1F497D">
                    <a:lumMod val="20000"/>
                    <a:lumOff val="80000"/>
                  </a:srgbClr>
                </a:solidFill>
                <a:latin typeface="Calibri"/>
              </a:rPr>
              <a:t>E. coli</a:t>
            </a:r>
            <a:r>
              <a:rPr lang="en-US" sz="2400" dirty="0" smtClean="0">
                <a:solidFill>
                  <a:srgbClr val="1F497D">
                    <a:lumMod val="20000"/>
                    <a:lumOff val="80000"/>
                  </a:srgbClr>
                </a:solidFill>
                <a:latin typeface="Calibri"/>
              </a:rPr>
              <a:t> (EHEC) &gt; </a:t>
            </a:r>
            <a:r>
              <a:rPr lang="en-US" dirty="0" smtClean="0">
                <a:solidFill>
                  <a:srgbClr val="1F497D">
                    <a:lumMod val="20000"/>
                    <a:lumOff val="80000"/>
                  </a:srgbClr>
                </a:solidFill>
                <a:latin typeface="Calibri"/>
              </a:rPr>
              <a:t>0157:H7 serotype &gt; CDC B6914-MS1</a:t>
            </a:r>
            <a:endParaRPr lang="en-US" sz="2400" dirty="0" smtClean="0">
              <a:solidFill>
                <a:srgbClr val="1F497D">
                  <a:lumMod val="20000"/>
                  <a:lumOff val="80000"/>
                </a:srgbClr>
              </a:solidFill>
              <a:latin typeface="Calibri"/>
            </a:endParaRPr>
          </a:p>
          <a:p>
            <a:r>
              <a:rPr lang="en-US" sz="2400" dirty="0" err="1" smtClean="0">
                <a:solidFill>
                  <a:srgbClr val="1F497D">
                    <a:lumMod val="20000"/>
                    <a:lumOff val="80000"/>
                  </a:srgbClr>
                </a:solidFill>
                <a:latin typeface="Calibri"/>
              </a:rPr>
              <a:t>Enterotoxigenic</a:t>
            </a:r>
            <a:r>
              <a:rPr lang="en-US" sz="2400" dirty="0" smtClean="0">
                <a:solidFill>
                  <a:srgbClr val="1F497D">
                    <a:lumMod val="20000"/>
                    <a:lumOff val="80000"/>
                  </a:srgbClr>
                </a:solidFill>
                <a:latin typeface="Calibri"/>
              </a:rPr>
              <a:t> </a:t>
            </a:r>
            <a:r>
              <a:rPr lang="en-US" sz="2400" i="1" dirty="0" smtClean="0">
                <a:solidFill>
                  <a:srgbClr val="1F497D">
                    <a:lumMod val="20000"/>
                    <a:lumOff val="80000"/>
                  </a:srgbClr>
                </a:solidFill>
                <a:latin typeface="Calibri"/>
              </a:rPr>
              <a:t>E. coli</a:t>
            </a:r>
            <a:r>
              <a:rPr lang="en-US" sz="2400" dirty="0" smtClean="0">
                <a:solidFill>
                  <a:srgbClr val="1F497D">
                    <a:lumMod val="20000"/>
                    <a:lumOff val="80000"/>
                  </a:srgbClr>
                </a:solidFill>
                <a:latin typeface="Calibri"/>
              </a:rPr>
              <a:t> (ETEC)</a:t>
            </a:r>
          </a:p>
          <a:p>
            <a:r>
              <a:rPr lang="en-US" sz="2400" dirty="0" err="1" smtClean="0">
                <a:solidFill>
                  <a:srgbClr val="1F497D">
                    <a:lumMod val="20000"/>
                    <a:lumOff val="80000"/>
                  </a:srgbClr>
                </a:solidFill>
                <a:latin typeface="Calibri"/>
              </a:rPr>
              <a:t>Enteropathogenic</a:t>
            </a:r>
            <a:r>
              <a:rPr lang="en-US" sz="2400" dirty="0" smtClean="0">
                <a:solidFill>
                  <a:srgbClr val="1F497D">
                    <a:lumMod val="20000"/>
                    <a:lumOff val="80000"/>
                  </a:srgbClr>
                </a:solidFill>
                <a:latin typeface="Calibri"/>
              </a:rPr>
              <a:t> </a:t>
            </a:r>
            <a:r>
              <a:rPr lang="en-US" sz="2400" i="1" dirty="0" smtClean="0">
                <a:solidFill>
                  <a:srgbClr val="1F497D">
                    <a:lumMod val="20000"/>
                    <a:lumOff val="80000"/>
                  </a:srgbClr>
                </a:solidFill>
                <a:latin typeface="Calibri"/>
              </a:rPr>
              <a:t>E. coli</a:t>
            </a:r>
            <a:r>
              <a:rPr lang="en-US" sz="2400" dirty="0" smtClean="0">
                <a:solidFill>
                  <a:srgbClr val="1F497D">
                    <a:lumMod val="20000"/>
                    <a:lumOff val="80000"/>
                  </a:srgbClr>
                </a:solidFill>
                <a:latin typeface="Calibri"/>
              </a:rPr>
              <a:t> (EPEC)   &gt; </a:t>
            </a:r>
            <a:r>
              <a:rPr lang="en-US" dirty="0" smtClean="0">
                <a:solidFill>
                  <a:srgbClr val="1F497D">
                    <a:lumMod val="20000"/>
                    <a:lumOff val="80000"/>
                  </a:srgbClr>
                </a:solidFill>
                <a:latin typeface="Calibri"/>
              </a:rPr>
              <a:t>CFT073</a:t>
            </a:r>
            <a:endParaRPr lang="en-US" sz="2400" dirty="0" smtClean="0">
              <a:solidFill>
                <a:srgbClr val="1F497D">
                  <a:lumMod val="20000"/>
                  <a:lumOff val="80000"/>
                </a:srgbClr>
              </a:solidFill>
              <a:latin typeface="Calibri"/>
            </a:endParaRPr>
          </a:p>
          <a:p>
            <a:r>
              <a:rPr lang="en-US" sz="2400" dirty="0" err="1" smtClean="0">
                <a:solidFill>
                  <a:srgbClr val="1F497D">
                    <a:lumMod val="20000"/>
                    <a:lumOff val="80000"/>
                  </a:srgbClr>
                </a:solidFill>
                <a:latin typeface="Calibri"/>
              </a:rPr>
              <a:t>Enteroinvasive</a:t>
            </a:r>
            <a:r>
              <a:rPr lang="en-US" sz="2400" dirty="0" smtClean="0">
                <a:solidFill>
                  <a:srgbClr val="1F497D">
                    <a:lumMod val="20000"/>
                    <a:lumOff val="80000"/>
                  </a:srgbClr>
                </a:solidFill>
                <a:latin typeface="Calibri"/>
              </a:rPr>
              <a:t> </a:t>
            </a:r>
            <a:r>
              <a:rPr lang="en-US" sz="2400" i="1" dirty="0" smtClean="0">
                <a:solidFill>
                  <a:srgbClr val="1F497D">
                    <a:lumMod val="20000"/>
                    <a:lumOff val="80000"/>
                  </a:srgbClr>
                </a:solidFill>
                <a:latin typeface="Calibri"/>
              </a:rPr>
              <a:t>E. coli</a:t>
            </a:r>
            <a:r>
              <a:rPr lang="en-US" sz="2400" dirty="0" smtClean="0">
                <a:solidFill>
                  <a:srgbClr val="1F497D">
                    <a:lumMod val="20000"/>
                    <a:lumOff val="80000"/>
                  </a:srgbClr>
                </a:solidFill>
                <a:latin typeface="Calibri"/>
              </a:rPr>
              <a:t> (EIEC)</a:t>
            </a:r>
          </a:p>
          <a:p>
            <a:r>
              <a:rPr lang="en-US" sz="2400" dirty="0" err="1" smtClean="0">
                <a:solidFill>
                  <a:srgbClr val="1F497D">
                    <a:lumMod val="20000"/>
                    <a:lumOff val="80000"/>
                  </a:srgbClr>
                </a:solidFill>
                <a:latin typeface="Calibri"/>
              </a:rPr>
              <a:t>Enteroaggregative</a:t>
            </a:r>
            <a:r>
              <a:rPr lang="en-US" sz="2400" dirty="0" smtClean="0">
                <a:solidFill>
                  <a:srgbClr val="1F497D">
                    <a:lumMod val="20000"/>
                    <a:lumOff val="80000"/>
                  </a:srgbClr>
                </a:solidFill>
                <a:latin typeface="Calibri"/>
              </a:rPr>
              <a:t> </a:t>
            </a:r>
            <a:r>
              <a:rPr lang="en-US" sz="2400" i="1" dirty="0" smtClean="0">
                <a:solidFill>
                  <a:srgbClr val="1F497D">
                    <a:lumMod val="20000"/>
                    <a:lumOff val="80000"/>
                  </a:srgbClr>
                </a:solidFill>
                <a:latin typeface="Calibri"/>
              </a:rPr>
              <a:t>E. coli</a:t>
            </a:r>
            <a:r>
              <a:rPr lang="en-US" sz="2400" dirty="0" smtClean="0">
                <a:solidFill>
                  <a:srgbClr val="1F497D">
                    <a:lumMod val="20000"/>
                    <a:lumOff val="80000"/>
                  </a:srgbClr>
                </a:solidFill>
                <a:latin typeface="Calibri"/>
              </a:rPr>
              <a:t> (</a:t>
            </a:r>
            <a:r>
              <a:rPr lang="en-US" sz="2400" dirty="0" err="1" smtClean="0">
                <a:solidFill>
                  <a:srgbClr val="1F497D">
                    <a:lumMod val="20000"/>
                    <a:lumOff val="80000"/>
                  </a:srgbClr>
                </a:solidFill>
                <a:latin typeface="Calibri"/>
              </a:rPr>
              <a:t>EAggEC</a:t>
            </a:r>
            <a:r>
              <a:rPr lang="en-US" sz="2400" dirty="0" smtClean="0">
                <a:solidFill>
                  <a:srgbClr val="1F497D">
                    <a:lumMod val="20000"/>
                    <a:lumOff val="80000"/>
                  </a:srgbClr>
                </a:solidFill>
                <a:latin typeface="Calibri"/>
              </a:rPr>
              <a:t>) </a:t>
            </a:r>
          </a:p>
        </p:txBody>
      </p:sp>
      <p:sp>
        <p:nvSpPr>
          <p:cNvPr id="11" name="Rectangle 10"/>
          <p:cNvSpPr/>
          <p:nvPr/>
        </p:nvSpPr>
        <p:spPr>
          <a:xfrm>
            <a:off x="1066800" y="1447800"/>
            <a:ext cx="7543800" cy="1938992"/>
          </a:xfrm>
          <a:prstGeom prst="rect">
            <a:avLst/>
          </a:prstGeom>
        </p:spPr>
        <p:txBody>
          <a:bodyPr wrap="square">
            <a:spAutoFit/>
          </a:bodyPr>
          <a:lstStyle/>
          <a:p>
            <a:pPr marL="457200" indent="-457200">
              <a:buFont typeface="Wingdings" pitchFamily="2" charset="2"/>
              <a:buChar char="§"/>
            </a:pPr>
            <a:r>
              <a:rPr lang="en-US" sz="2400" dirty="0" smtClean="0">
                <a:solidFill>
                  <a:srgbClr val="1F497D">
                    <a:lumMod val="20000"/>
                    <a:lumOff val="80000"/>
                  </a:srgbClr>
                </a:solidFill>
                <a:latin typeface="Calibri"/>
              </a:rPr>
              <a:t>Dominant “facultative anaerobe” of the human large intestine</a:t>
            </a:r>
          </a:p>
          <a:p>
            <a:pPr marL="457200" indent="-457200">
              <a:buFont typeface="Wingdings" pitchFamily="2" charset="2"/>
              <a:buChar char="§"/>
            </a:pPr>
            <a:r>
              <a:rPr lang="en-US" sz="2400" dirty="0" smtClean="0">
                <a:solidFill>
                  <a:srgbClr val="1F497D">
                    <a:lumMod val="20000"/>
                    <a:lumOff val="80000"/>
                  </a:srgbClr>
                </a:solidFill>
                <a:latin typeface="Calibri"/>
              </a:rPr>
              <a:t>Particular strains of </a:t>
            </a:r>
            <a:r>
              <a:rPr lang="en-US" sz="2400" i="1" dirty="0" smtClean="0">
                <a:solidFill>
                  <a:srgbClr val="1F497D">
                    <a:lumMod val="20000"/>
                    <a:lumOff val="80000"/>
                  </a:srgbClr>
                </a:solidFill>
                <a:latin typeface="Calibri"/>
              </a:rPr>
              <a:t>E. coli </a:t>
            </a:r>
            <a:r>
              <a:rPr lang="en-US" sz="2400" dirty="0" smtClean="0">
                <a:solidFill>
                  <a:srgbClr val="1F497D">
                    <a:lumMod val="20000"/>
                    <a:lumOff val="80000"/>
                  </a:srgbClr>
                </a:solidFill>
                <a:latin typeface="Calibri"/>
              </a:rPr>
              <a:t>can infect most areas of the human body including brain (BMEC)</a:t>
            </a:r>
          </a:p>
          <a:p>
            <a:pPr marL="457200" indent="-457200">
              <a:buFont typeface="Wingdings" pitchFamily="2" charset="2"/>
              <a:buChar char="§"/>
            </a:pPr>
            <a:r>
              <a:rPr lang="en-US" sz="2400" dirty="0" smtClean="0">
                <a:solidFill>
                  <a:srgbClr val="1F497D">
                    <a:lumMod val="20000"/>
                    <a:lumOff val="80000"/>
                  </a:srgbClr>
                </a:solidFill>
                <a:latin typeface="Calibri"/>
              </a:rPr>
              <a:t>Most lab strains are derived from MG1655</a:t>
            </a:r>
          </a:p>
        </p:txBody>
      </p:sp>
    </p:spTree>
    <p:custDataLst>
      <p:tags r:id="rId1"/>
    </p:custDataLst>
    <p:extLst>
      <p:ext uri="{BB962C8B-B14F-4D97-AF65-F5344CB8AC3E}">
        <p14:creationId xmlns:p14="http://schemas.microsoft.com/office/powerpoint/2010/main" val="398300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914400" y="2362200"/>
            <a:ext cx="7924800" cy="769441"/>
          </a:xfrm>
          <a:prstGeom prst="rect">
            <a:avLst/>
          </a:prstGeom>
        </p:spPr>
        <p:txBody>
          <a:bodyPr wrap="square">
            <a:spAutoFit/>
          </a:bodyPr>
          <a:lstStyle/>
          <a:p>
            <a:r>
              <a:rPr lang="en-US" sz="4400" dirty="0" smtClean="0">
                <a:solidFill>
                  <a:schemeClr val="bg1"/>
                </a:solidFill>
                <a:latin typeface="Rockwell Extra Bold" pitchFamily="18" charset="0"/>
                <a:cs typeface="Arial" pitchFamily="34" charset="0"/>
              </a:rPr>
              <a:t>Lab strains of </a:t>
            </a:r>
            <a:r>
              <a:rPr lang="en-US" sz="4400" i="1" dirty="0" smtClean="0">
                <a:solidFill>
                  <a:schemeClr val="bg1"/>
                </a:solidFill>
                <a:latin typeface="Rockwell Extra Bold" pitchFamily="18" charset="0"/>
                <a:cs typeface="Arial" pitchFamily="34" charset="0"/>
              </a:rPr>
              <a:t>E. coli</a:t>
            </a:r>
            <a:endParaRPr lang="en-US" sz="4400" dirty="0" smtClean="0">
              <a:solidFill>
                <a:schemeClr val="bg1"/>
              </a:solidFill>
              <a:latin typeface="Rockwell Extra Bold" pitchFamily="18" charset="0"/>
              <a:cs typeface="Arial" pitchFamily="34" charset="0"/>
            </a:endParaRPr>
          </a:p>
        </p:txBody>
      </p:sp>
      <p:sp>
        <p:nvSpPr>
          <p:cNvPr id="3" name="Rectangle 5"/>
          <p:cNvSpPr>
            <a:spLocks noChangeArrowheads="1"/>
          </p:cNvSpPr>
          <p:nvPr/>
        </p:nvSpPr>
        <p:spPr bwMode="auto">
          <a:xfrm>
            <a:off x="3124201" y="3512403"/>
            <a:ext cx="4724399" cy="830997"/>
          </a:xfrm>
          <a:prstGeom prst="rect">
            <a:avLst/>
          </a:prstGeom>
          <a:noFill/>
          <a:ln w="9525">
            <a:noFill/>
            <a:miter lim="800000"/>
            <a:headEnd/>
            <a:tailEnd/>
          </a:ln>
        </p:spPr>
        <p:txBody>
          <a:bodyPr wrap="square">
            <a:spAutoFit/>
          </a:bodyPr>
          <a:lstStyle/>
          <a:p>
            <a:r>
              <a:rPr lang="en-US" sz="2400" dirty="0" smtClean="0">
                <a:solidFill>
                  <a:schemeClr val="bg1"/>
                </a:solidFill>
                <a:latin typeface="Calibri" pitchFamily="34" charset="0"/>
              </a:rPr>
              <a:t>How do you read a genotype?</a:t>
            </a:r>
          </a:p>
          <a:p>
            <a:r>
              <a:rPr lang="en-US" sz="2400" dirty="0" smtClean="0">
                <a:solidFill>
                  <a:schemeClr val="bg1"/>
                </a:solidFill>
                <a:latin typeface="Calibri" pitchFamily="34" charset="0"/>
              </a:rPr>
              <a:t>What’s special about the lab strains?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0" y="282714"/>
            <a:ext cx="9144000" cy="707886"/>
          </a:xfrm>
          <a:prstGeom prst="rect">
            <a:avLst/>
          </a:prstGeom>
          <a:noFill/>
          <a:ln w="9525">
            <a:noFill/>
            <a:miter lim="800000"/>
            <a:headEnd/>
            <a:tailEnd/>
          </a:ln>
        </p:spPr>
        <p:txBody>
          <a:bodyPr wrap="square">
            <a:spAutoFit/>
          </a:bodyPr>
          <a:lstStyle/>
          <a:p>
            <a:pPr algn="ctr"/>
            <a:r>
              <a:rPr lang="en-US" sz="4000" dirty="0" smtClean="0">
                <a:solidFill>
                  <a:srgbClr val="1F497D">
                    <a:lumMod val="20000"/>
                    <a:lumOff val="80000"/>
                  </a:srgbClr>
                </a:solidFill>
                <a:latin typeface="Rockwell Extra Bold" pitchFamily="18" charset="0"/>
                <a:cs typeface="Arial" pitchFamily="34" charset="0"/>
              </a:rPr>
              <a:t>Understanding genotypes</a:t>
            </a:r>
            <a:endParaRPr lang="en-US" sz="4000" dirty="0">
              <a:solidFill>
                <a:srgbClr val="1F497D">
                  <a:lumMod val="20000"/>
                  <a:lumOff val="80000"/>
                </a:srgbClr>
              </a:solidFill>
              <a:latin typeface="Rockwell Extra Bold" pitchFamily="18" charset="0"/>
              <a:cs typeface="Arial" pitchFamily="34" charset="0"/>
            </a:endParaRPr>
          </a:p>
        </p:txBody>
      </p:sp>
      <p:sp>
        <p:nvSpPr>
          <p:cNvPr id="5" name="Rectangle 4"/>
          <p:cNvSpPr/>
          <p:nvPr/>
        </p:nvSpPr>
        <p:spPr>
          <a:xfrm>
            <a:off x="1676400" y="5791200"/>
            <a:ext cx="7162800" cy="830997"/>
          </a:xfrm>
          <a:prstGeom prst="rect">
            <a:avLst/>
          </a:prstGeom>
        </p:spPr>
        <p:txBody>
          <a:bodyPr wrap="square">
            <a:spAutoFit/>
          </a:bodyPr>
          <a:lstStyle/>
          <a:p>
            <a:r>
              <a:rPr lang="en-US" sz="2400" dirty="0" smtClean="0">
                <a:solidFill>
                  <a:schemeClr val="tx2">
                    <a:lumMod val="20000"/>
                    <a:lumOff val="80000"/>
                  </a:schemeClr>
                </a:solidFill>
                <a:latin typeface="Calibri" pitchFamily="34" charset="0"/>
              </a:rPr>
              <a:t>http://openwetware.org/wiki/E._coli_genotypes and</a:t>
            </a:r>
          </a:p>
          <a:p>
            <a:r>
              <a:rPr lang="en-US" sz="2400" dirty="0" smtClean="0">
                <a:solidFill>
                  <a:schemeClr val="tx2">
                    <a:lumMod val="20000"/>
                    <a:lumOff val="80000"/>
                  </a:schemeClr>
                </a:solidFill>
                <a:latin typeface="Calibri" pitchFamily="34" charset="0"/>
              </a:rPr>
              <a:t>http://cgsc.biology.yale.edu/ for even more</a:t>
            </a:r>
          </a:p>
        </p:txBody>
      </p:sp>
      <p:sp>
        <p:nvSpPr>
          <p:cNvPr id="7" name="Rectangle 6"/>
          <p:cNvSpPr/>
          <p:nvPr/>
        </p:nvSpPr>
        <p:spPr>
          <a:xfrm>
            <a:off x="2286000" y="2828836"/>
            <a:ext cx="4572000" cy="1200329"/>
          </a:xfrm>
          <a:prstGeom prst="rect">
            <a:avLst/>
          </a:prstGeom>
        </p:spPr>
        <p:txBody>
          <a:bodyPr>
            <a:spAutoFit/>
          </a:bodyPr>
          <a:lstStyle/>
          <a:p>
            <a:r>
              <a:rPr lang="en-US" dirty="0" smtClean="0">
                <a:solidFill>
                  <a:schemeClr val="tx2">
                    <a:lumMod val="20000"/>
                    <a:lumOff val="80000"/>
                  </a:schemeClr>
                </a:solidFill>
              </a:rPr>
              <a:t>F</a:t>
            </a:r>
            <a:r>
              <a:rPr lang="en-US" baseline="30000" dirty="0" smtClean="0">
                <a:solidFill>
                  <a:schemeClr val="tx2">
                    <a:lumMod val="20000"/>
                    <a:lumOff val="80000"/>
                  </a:schemeClr>
                </a:solidFill>
              </a:rPr>
              <a:t>-</a:t>
            </a:r>
            <a:r>
              <a:rPr lang="en-US" dirty="0" smtClean="0">
                <a:solidFill>
                  <a:schemeClr val="tx2">
                    <a:lumMod val="20000"/>
                    <a:lumOff val="80000"/>
                  </a:schemeClr>
                </a:solidFill>
              </a:rPr>
              <a:t> endA1 recA1 galE15 galK16 </a:t>
            </a:r>
            <a:r>
              <a:rPr lang="en-US" dirty="0" err="1" smtClean="0">
                <a:solidFill>
                  <a:schemeClr val="tx2">
                    <a:lumMod val="20000"/>
                    <a:lumOff val="80000"/>
                  </a:schemeClr>
                </a:solidFill>
              </a:rPr>
              <a:t>nupG</a:t>
            </a:r>
            <a:r>
              <a:rPr lang="en-US" dirty="0" smtClean="0">
                <a:solidFill>
                  <a:schemeClr val="tx2">
                    <a:lumMod val="20000"/>
                    <a:lumOff val="80000"/>
                  </a:schemeClr>
                </a:solidFill>
              </a:rPr>
              <a:t> </a:t>
            </a:r>
            <a:r>
              <a:rPr lang="en-US" dirty="0" err="1" smtClean="0">
                <a:solidFill>
                  <a:schemeClr val="tx2">
                    <a:lumMod val="20000"/>
                    <a:lumOff val="80000"/>
                  </a:schemeClr>
                </a:solidFill>
              </a:rPr>
              <a:t>rpsL</a:t>
            </a:r>
            <a:r>
              <a:rPr lang="en-US" dirty="0" smtClean="0">
                <a:solidFill>
                  <a:schemeClr val="tx2">
                    <a:lumMod val="20000"/>
                    <a:lumOff val="80000"/>
                  </a:schemeClr>
                </a:solidFill>
              </a:rPr>
              <a:t> </a:t>
            </a:r>
            <a:r>
              <a:rPr lang="el-GR" dirty="0" smtClean="0">
                <a:solidFill>
                  <a:schemeClr val="tx2">
                    <a:lumMod val="20000"/>
                    <a:lumOff val="80000"/>
                  </a:schemeClr>
                </a:solidFill>
              </a:rPr>
              <a:t>Δ</a:t>
            </a:r>
            <a:r>
              <a:rPr lang="en-US" dirty="0" smtClean="0">
                <a:solidFill>
                  <a:schemeClr val="tx2">
                    <a:lumMod val="20000"/>
                    <a:lumOff val="80000"/>
                  </a:schemeClr>
                </a:solidFill>
              </a:rPr>
              <a:t>lacX74 </a:t>
            </a:r>
            <a:r>
              <a:rPr lang="el-GR" dirty="0" smtClean="0">
                <a:solidFill>
                  <a:schemeClr val="tx2">
                    <a:lumMod val="20000"/>
                    <a:lumOff val="80000"/>
                  </a:schemeClr>
                </a:solidFill>
              </a:rPr>
              <a:t>Φ80</a:t>
            </a:r>
            <a:r>
              <a:rPr lang="en-US" dirty="0" err="1" smtClean="0">
                <a:solidFill>
                  <a:schemeClr val="tx2">
                    <a:lumMod val="20000"/>
                    <a:lumOff val="80000"/>
                  </a:schemeClr>
                </a:solidFill>
              </a:rPr>
              <a:t>lacZ</a:t>
            </a:r>
            <a:r>
              <a:rPr lang="el-GR" dirty="0" smtClean="0">
                <a:solidFill>
                  <a:schemeClr val="tx2">
                    <a:lumMod val="20000"/>
                    <a:lumOff val="80000"/>
                  </a:schemeClr>
                </a:solidFill>
              </a:rPr>
              <a:t>Δ</a:t>
            </a:r>
            <a:r>
              <a:rPr lang="en-US" dirty="0" smtClean="0">
                <a:solidFill>
                  <a:schemeClr val="tx2">
                    <a:lumMod val="20000"/>
                    <a:lumOff val="80000"/>
                  </a:schemeClr>
                </a:solidFill>
              </a:rPr>
              <a:t>M15 araD139 </a:t>
            </a:r>
            <a:r>
              <a:rPr lang="el-GR" dirty="0" smtClean="0">
                <a:solidFill>
                  <a:schemeClr val="tx2">
                    <a:lumMod val="20000"/>
                    <a:lumOff val="80000"/>
                  </a:schemeClr>
                </a:solidFill>
              </a:rPr>
              <a:t>Δ(</a:t>
            </a:r>
            <a:r>
              <a:rPr lang="en-US" dirty="0" err="1" smtClean="0">
                <a:solidFill>
                  <a:schemeClr val="tx2">
                    <a:lumMod val="20000"/>
                    <a:lumOff val="80000"/>
                  </a:schemeClr>
                </a:solidFill>
              </a:rPr>
              <a:t>ara,leu</a:t>
            </a:r>
            <a:r>
              <a:rPr lang="en-US" dirty="0" smtClean="0">
                <a:solidFill>
                  <a:schemeClr val="tx2">
                    <a:lumMod val="20000"/>
                    <a:lumOff val="80000"/>
                  </a:schemeClr>
                </a:solidFill>
              </a:rPr>
              <a:t>)7697 </a:t>
            </a:r>
            <a:r>
              <a:rPr lang="en-US" dirty="0" err="1" smtClean="0">
                <a:solidFill>
                  <a:schemeClr val="tx2">
                    <a:lumMod val="20000"/>
                    <a:lumOff val="80000"/>
                  </a:schemeClr>
                </a:solidFill>
              </a:rPr>
              <a:t>mcrA</a:t>
            </a:r>
            <a:r>
              <a:rPr lang="en-US" dirty="0" smtClean="0">
                <a:solidFill>
                  <a:schemeClr val="tx2">
                    <a:lumMod val="20000"/>
                    <a:lumOff val="80000"/>
                  </a:schemeClr>
                </a:solidFill>
              </a:rPr>
              <a:t> </a:t>
            </a:r>
            <a:r>
              <a:rPr lang="el-GR" dirty="0" smtClean="0">
                <a:solidFill>
                  <a:schemeClr val="tx2">
                    <a:lumMod val="20000"/>
                    <a:lumOff val="80000"/>
                  </a:schemeClr>
                </a:solidFill>
              </a:rPr>
              <a:t>Δ(</a:t>
            </a:r>
            <a:r>
              <a:rPr lang="en-US" dirty="0" err="1" smtClean="0">
                <a:solidFill>
                  <a:schemeClr val="tx2">
                    <a:lumMod val="20000"/>
                    <a:lumOff val="80000"/>
                  </a:schemeClr>
                </a:solidFill>
              </a:rPr>
              <a:t>mrr-hsdRMS-mcrBC</a:t>
            </a:r>
            <a:r>
              <a:rPr lang="en-US" dirty="0" smtClean="0">
                <a:solidFill>
                  <a:schemeClr val="tx2">
                    <a:lumMod val="20000"/>
                    <a:lumOff val="80000"/>
                  </a:schemeClr>
                </a:solidFill>
              </a:rPr>
              <a:t>) </a:t>
            </a:r>
            <a:r>
              <a:rPr lang="el-GR" dirty="0" smtClean="0">
                <a:solidFill>
                  <a:schemeClr val="tx2">
                    <a:lumMod val="20000"/>
                    <a:lumOff val="80000"/>
                  </a:schemeClr>
                </a:solidFill>
              </a:rPr>
              <a:t>λ</a:t>
            </a:r>
            <a:r>
              <a:rPr lang="el-GR" baseline="30000" dirty="0" smtClean="0">
                <a:solidFill>
                  <a:schemeClr val="tx2">
                    <a:lumMod val="20000"/>
                    <a:lumOff val="80000"/>
                  </a:schemeClr>
                </a:solidFill>
              </a:rPr>
              <a:t>-</a:t>
            </a:r>
            <a:endParaRPr lang="en-US" dirty="0">
              <a:solidFill>
                <a:schemeClr val="tx2">
                  <a:lumMod val="20000"/>
                  <a:lumOff val="80000"/>
                </a:schemeClr>
              </a:solidFill>
            </a:endParaRPr>
          </a:p>
        </p:txBody>
      </p:sp>
      <p:sp>
        <p:nvSpPr>
          <p:cNvPr id="8" name="Rectangle 7"/>
          <p:cNvSpPr/>
          <p:nvPr/>
        </p:nvSpPr>
        <p:spPr>
          <a:xfrm>
            <a:off x="2133600" y="2357735"/>
            <a:ext cx="6248400" cy="461665"/>
          </a:xfrm>
          <a:prstGeom prst="rect">
            <a:avLst/>
          </a:prstGeom>
        </p:spPr>
        <p:txBody>
          <a:bodyPr wrap="square">
            <a:spAutoFit/>
          </a:bodyPr>
          <a:lstStyle/>
          <a:p>
            <a:r>
              <a:rPr lang="en-US" sz="2400" b="1" dirty="0" smtClean="0">
                <a:solidFill>
                  <a:schemeClr val="tx2">
                    <a:lumMod val="20000"/>
                    <a:lumOff val="80000"/>
                  </a:schemeClr>
                </a:solidFill>
                <a:latin typeface="Calibri" pitchFamily="34" charset="0"/>
              </a:rPr>
              <a:t>DH10B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9|63.4"/>
</p:tagLst>
</file>

<file path=ppt/tags/tag2.xml><?xml version="1.0" encoding="utf-8"?>
<p:tagLst xmlns:a="http://schemas.openxmlformats.org/drawingml/2006/main" xmlns:r="http://schemas.openxmlformats.org/officeDocument/2006/relationships" xmlns:p="http://schemas.openxmlformats.org/presentationml/2006/main">
  <p:tag name="TIMING" val="|27.6|23.5"/>
</p:tagLst>
</file>

<file path=ppt/tags/tag3.xml><?xml version="1.0" encoding="utf-8"?>
<p:tagLst xmlns:a="http://schemas.openxmlformats.org/drawingml/2006/main" xmlns:r="http://schemas.openxmlformats.org/officeDocument/2006/relationships" xmlns:p="http://schemas.openxmlformats.org/presentationml/2006/main">
  <p:tag name="TIMING" val="|9.8|1.7|5.8"/>
</p:tagLst>
</file>

<file path=ppt/tags/tag4.xml><?xml version="1.0" encoding="utf-8"?>
<p:tagLst xmlns:a="http://schemas.openxmlformats.org/drawingml/2006/main" xmlns:r="http://schemas.openxmlformats.org/officeDocument/2006/relationships" xmlns:p="http://schemas.openxmlformats.org/presentationml/2006/main">
  <p:tag name="TIMING" val="|15.4|4.8|11.2"/>
</p:tagLst>
</file>

<file path=ppt/tags/tag5.xml><?xml version="1.0" encoding="utf-8"?>
<p:tagLst xmlns:a="http://schemas.openxmlformats.org/drawingml/2006/main" xmlns:r="http://schemas.openxmlformats.org/officeDocument/2006/relationships" xmlns:p="http://schemas.openxmlformats.org/presentationml/2006/main">
  <p:tag name="TIMING" val="|18.3"/>
</p:tagLst>
</file>

<file path=ppt/tags/tag6.xml><?xml version="1.0" encoding="utf-8"?>
<p:tagLst xmlns:a="http://schemas.openxmlformats.org/drawingml/2006/main" xmlns:r="http://schemas.openxmlformats.org/officeDocument/2006/relationships" xmlns:p="http://schemas.openxmlformats.org/presentationml/2006/main">
  <p:tag name="TIMING" val="|10.7|7.5"/>
</p:tagLst>
</file>

<file path=ppt/tags/tag7.xml><?xml version="1.0" encoding="utf-8"?>
<p:tagLst xmlns:a="http://schemas.openxmlformats.org/drawingml/2006/main" xmlns:r="http://schemas.openxmlformats.org/officeDocument/2006/relationships" xmlns:p="http://schemas.openxmlformats.org/presentationml/2006/main">
  <p:tag name="TIMING" val="|59.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2497</TotalTime>
  <Words>5713</Words>
  <Application>Microsoft Office PowerPoint</Application>
  <PresentationFormat>On-screen Show (4:3)</PresentationFormat>
  <Paragraphs>338</Paragraphs>
  <Slides>40</Slides>
  <Notes>40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40</vt:i4>
      </vt:variant>
    </vt:vector>
  </HeadingPairs>
  <TitlesOfParts>
    <vt:vector size="46" baseType="lpstr">
      <vt:lpstr>1_Office Theme</vt:lpstr>
      <vt:lpstr>2_Office Theme</vt:lpstr>
      <vt:lpstr>3_Office Theme</vt:lpstr>
      <vt:lpstr>4_Office Theme</vt:lpstr>
      <vt:lpstr>5_Office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Celebrities of the prokaryotic world</vt:lpstr>
      <vt:lpstr>A Core Bacterial Chassis</vt:lpstr>
      <vt:lpstr>PowerPoint Presentation</vt:lpstr>
      <vt:lpstr>PowerPoint Presentation</vt:lpstr>
      <vt:lpstr>A Core Bacterial Chassis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380</cp:revision>
  <dcterms:created xsi:type="dcterms:W3CDTF">2009-01-29T03:56:07Z</dcterms:created>
  <dcterms:modified xsi:type="dcterms:W3CDTF">2014-02-26T02:04:08Z</dcterms:modified>
</cp:coreProperties>
</file>